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6" r:id="rId22"/>
  </p:sldIdLst>
  <p:sldSz cx="18288000" cy="10287000"/>
  <p:notesSz cx="6858000" cy="9144000"/>
  <p:embeddedFontLst>
    <p:embeddedFont>
      <p:font typeface="Assistant Bold" panose="020B0604020202020204" charset="-79"/>
      <p:regular r:id="rId23"/>
    </p:embeddedFont>
    <p:embeddedFont>
      <p:font typeface="Assistant Bold Bold" panose="020B0604020202020204" charset="-79"/>
      <p:regular r:id="rId24"/>
    </p:embeddedFont>
    <p:embeddedFont>
      <p:font typeface="Barlow Light" panose="00000400000000000000" pitchFamily="2" charset="0"/>
      <p:regular r:id="rId25"/>
      <p:italic r:id="rId26"/>
    </p:embeddedFont>
    <p:embeddedFont>
      <p:font typeface="Barlow Light Bold" panose="020B0604020202020204" charset="0"/>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8.sv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8.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0.svg"/><Relationship Id="rId7"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44.svg"/><Relationship Id="rId4" Type="http://schemas.openxmlformats.org/officeDocument/2006/relationships/image" Target="../media/image24.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0.svg"/><Relationship Id="rId7"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36.svg"/><Relationship Id="rId4" Type="http://schemas.openxmlformats.org/officeDocument/2006/relationships/image" Target="../media/image24.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8.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3.svg"/><Relationship Id="rId7" Type="http://schemas.openxmlformats.org/officeDocument/2006/relationships/image" Target="../media/image10.svg"/><Relationship Id="rId12" Type="http://schemas.openxmlformats.org/officeDocument/2006/relationships/image" Target="../media/image28.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7.png"/><Relationship Id="rId5" Type="http://schemas.openxmlformats.org/officeDocument/2006/relationships/image" Target="../media/image8.svg"/><Relationship Id="rId10" Type="http://schemas.openxmlformats.org/officeDocument/2006/relationships/image" Target="../media/image26.svg"/><Relationship Id="rId4" Type="http://schemas.openxmlformats.org/officeDocument/2006/relationships/image" Target="../media/image7.png"/><Relationship Id="rId9" Type="http://schemas.openxmlformats.org/officeDocument/2006/relationships/image" Target="../media/image25.png"/><Relationship Id="rId14" Type="http://schemas.openxmlformats.org/officeDocument/2006/relationships/image" Target="../media/image30.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5.png"/><Relationship Id="rId3" Type="http://schemas.openxmlformats.org/officeDocument/2006/relationships/image" Target="../media/image23.svg"/><Relationship Id="rId7" Type="http://schemas.openxmlformats.org/officeDocument/2006/relationships/image" Target="../media/image10.svg"/><Relationship Id="rId12" Type="http://schemas.openxmlformats.org/officeDocument/2006/relationships/image" Target="../media/image34.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8.svg"/><Relationship Id="rId10" Type="http://schemas.openxmlformats.org/officeDocument/2006/relationships/image" Target="../media/image32.svg"/><Relationship Id="rId4" Type="http://schemas.openxmlformats.org/officeDocument/2006/relationships/image" Target="../media/image7.png"/><Relationship Id="rId9" Type="http://schemas.openxmlformats.org/officeDocument/2006/relationships/image" Target="../media/image31.png"/><Relationship Id="rId1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8292360"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0" y="0"/>
            <a:ext cx="10287000" cy="10287000"/>
          </a:xfrm>
          <a:prstGeom prst="rect">
            <a:avLst/>
          </a:prstGeom>
        </p:spPr>
      </p:pic>
      <p:sp>
        <p:nvSpPr>
          <p:cNvPr id="4" name="TextBox 4"/>
          <p:cNvSpPr txBox="1"/>
          <p:nvPr/>
        </p:nvSpPr>
        <p:spPr>
          <a:xfrm>
            <a:off x="5740364" y="3709386"/>
            <a:ext cx="6807273" cy="2340849"/>
          </a:xfrm>
          <a:prstGeom prst="rect">
            <a:avLst/>
          </a:prstGeom>
        </p:spPr>
        <p:txBody>
          <a:bodyPr lIns="0" tIns="0" rIns="0" bIns="0" rtlCol="0" anchor="t">
            <a:spAutoFit/>
          </a:bodyPr>
          <a:lstStyle/>
          <a:p>
            <a:pPr algn="ctr">
              <a:lnSpc>
                <a:spcPts val="17298"/>
              </a:lnSpc>
            </a:pPr>
            <a:r>
              <a:rPr lang="en-US" sz="19221">
                <a:solidFill>
                  <a:srgbClr val="24225C"/>
                </a:solidFill>
                <a:latin typeface="Assistant Bold"/>
              </a:rPr>
              <a:t>GEN Z</a:t>
            </a:r>
          </a:p>
        </p:txBody>
      </p:sp>
      <p:sp>
        <p:nvSpPr>
          <p:cNvPr id="5" name="TextBox 5"/>
          <p:cNvSpPr txBox="1"/>
          <p:nvPr/>
        </p:nvSpPr>
        <p:spPr>
          <a:xfrm>
            <a:off x="8047823" y="5731204"/>
            <a:ext cx="2173303" cy="847613"/>
          </a:xfrm>
          <a:prstGeom prst="rect">
            <a:avLst/>
          </a:prstGeom>
        </p:spPr>
        <p:txBody>
          <a:bodyPr lIns="0" tIns="0" rIns="0" bIns="0" rtlCol="0" anchor="t">
            <a:spAutoFit/>
          </a:bodyPr>
          <a:lstStyle/>
          <a:p>
            <a:pPr algn="ctr">
              <a:lnSpc>
                <a:spcPts val="6299"/>
              </a:lnSpc>
            </a:pPr>
            <a:r>
              <a:rPr lang="en-US" sz="6999">
                <a:solidFill>
                  <a:srgbClr val="24225C"/>
                </a:solidFill>
                <a:latin typeface="Assistant Bold"/>
              </a:rPr>
              <a:t>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0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4475"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143000" y="0"/>
            <a:ext cx="10287000" cy="102870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97154" y="2501112"/>
            <a:ext cx="975793" cy="975793"/>
          </a:xfrm>
          <a:prstGeom prst="rect">
            <a:avLst/>
          </a:prstGeom>
        </p:spPr>
      </p:pic>
      <p:sp>
        <p:nvSpPr>
          <p:cNvPr id="5" name="AutoShape 5"/>
          <p:cNvSpPr/>
          <p:nvPr/>
        </p:nvSpPr>
        <p:spPr>
          <a:xfrm>
            <a:off x="0" y="2946146"/>
            <a:ext cx="18288000" cy="0"/>
          </a:xfrm>
          <a:prstGeom prst="line">
            <a:avLst/>
          </a:prstGeom>
          <a:ln w="85725" cap="flat">
            <a:solidFill>
              <a:srgbClr val="24225C"/>
            </a:solidFill>
            <a:prstDash val="solid"/>
            <a:headEnd type="none" w="sm" len="sm"/>
            <a:tailEnd type="none" w="sm" len="sm"/>
          </a:ln>
        </p:spPr>
      </p:sp>
      <p:grpSp>
        <p:nvGrpSpPr>
          <p:cNvPr id="6" name="Group 6"/>
          <p:cNvGrpSpPr/>
          <p:nvPr/>
        </p:nvGrpSpPr>
        <p:grpSpPr>
          <a:xfrm>
            <a:off x="2652616" y="2756574"/>
            <a:ext cx="464868" cy="464868"/>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939E6"/>
            </a:solidFill>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9" name="Group 9"/>
          <p:cNvGrpSpPr/>
          <p:nvPr/>
        </p:nvGrpSpPr>
        <p:grpSpPr>
          <a:xfrm>
            <a:off x="1028700" y="4443427"/>
            <a:ext cx="3712701" cy="3607823"/>
            <a:chOff x="0" y="0"/>
            <a:chExt cx="4950268" cy="4810430"/>
          </a:xfrm>
        </p:grpSpPr>
        <p:grpSp>
          <p:nvGrpSpPr>
            <p:cNvPr id="10" name="Group 10"/>
            <p:cNvGrpSpPr/>
            <p:nvPr/>
          </p:nvGrpSpPr>
          <p:grpSpPr>
            <a:xfrm>
              <a:off x="0" y="0"/>
              <a:ext cx="4950268" cy="4810430"/>
              <a:chOff x="0" y="0"/>
              <a:chExt cx="859809" cy="835521"/>
            </a:xfrm>
          </p:grpSpPr>
          <p:sp>
            <p:nvSpPr>
              <p:cNvPr id="11" name="Freeform 11"/>
              <p:cNvSpPr/>
              <p:nvPr/>
            </p:nvSpPr>
            <p:spPr>
              <a:xfrm>
                <a:off x="0" y="0"/>
                <a:ext cx="859809" cy="835521"/>
              </a:xfrm>
              <a:custGeom>
                <a:avLst/>
                <a:gdLst/>
                <a:ahLst/>
                <a:cxnLst/>
                <a:rect l="l" t="t" r="r" b="b"/>
                <a:pathLst>
                  <a:path w="859809" h="835521">
                    <a:moveTo>
                      <a:pt x="735349" y="835521"/>
                    </a:moveTo>
                    <a:lnTo>
                      <a:pt x="124460" y="835521"/>
                    </a:lnTo>
                    <a:cubicBezTo>
                      <a:pt x="55880" y="835521"/>
                      <a:pt x="0" y="779641"/>
                      <a:pt x="0" y="711061"/>
                    </a:cubicBezTo>
                    <a:lnTo>
                      <a:pt x="0" y="124460"/>
                    </a:lnTo>
                    <a:cubicBezTo>
                      <a:pt x="0" y="55880"/>
                      <a:pt x="55880" y="0"/>
                      <a:pt x="124460" y="0"/>
                    </a:cubicBezTo>
                    <a:lnTo>
                      <a:pt x="735349" y="0"/>
                    </a:lnTo>
                    <a:cubicBezTo>
                      <a:pt x="803929" y="0"/>
                      <a:pt x="859809" y="55880"/>
                      <a:pt x="859809" y="124460"/>
                    </a:cubicBezTo>
                    <a:lnTo>
                      <a:pt x="859809" y="711061"/>
                    </a:lnTo>
                    <a:cubicBezTo>
                      <a:pt x="859809" y="779641"/>
                      <a:pt x="803929" y="835521"/>
                      <a:pt x="735349" y="835521"/>
                    </a:cubicBezTo>
                    <a:close/>
                  </a:path>
                </a:pathLst>
              </a:custGeom>
              <a:solidFill>
                <a:srgbClr val="FFFFFF"/>
              </a:solidFill>
            </p:spPr>
          </p:sp>
        </p:grpSp>
        <p:sp>
          <p:nvSpPr>
            <p:cNvPr id="12" name="TextBox 12"/>
            <p:cNvSpPr txBox="1"/>
            <p:nvPr/>
          </p:nvSpPr>
          <p:spPr>
            <a:xfrm>
              <a:off x="480548" y="519058"/>
              <a:ext cx="3995124" cy="462505"/>
            </a:xfrm>
            <a:prstGeom prst="rect">
              <a:avLst/>
            </a:prstGeom>
          </p:spPr>
          <p:txBody>
            <a:bodyPr lIns="0" tIns="0" rIns="0" bIns="0" rtlCol="0" anchor="t">
              <a:spAutoFit/>
            </a:bodyPr>
            <a:lstStyle/>
            <a:p>
              <a:pPr algn="ctr">
                <a:lnSpc>
                  <a:spcPts val="2599"/>
                </a:lnSpc>
              </a:pPr>
              <a:r>
                <a:rPr lang="en-US" sz="2599">
                  <a:solidFill>
                    <a:srgbClr val="24225C"/>
                  </a:solidFill>
                  <a:latin typeface="Assistant Bold"/>
                </a:rPr>
                <a:t>Tes Kepribadian</a:t>
              </a:r>
            </a:p>
          </p:txBody>
        </p:sp>
        <p:sp>
          <p:nvSpPr>
            <p:cNvPr id="13" name="TextBox 13"/>
            <p:cNvSpPr txBox="1"/>
            <p:nvPr/>
          </p:nvSpPr>
          <p:spPr>
            <a:xfrm>
              <a:off x="480548" y="1321689"/>
              <a:ext cx="3995124" cy="3026833"/>
            </a:xfrm>
            <a:prstGeom prst="rect">
              <a:avLst/>
            </a:prstGeom>
          </p:spPr>
          <p:txBody>
            <a:bodyPr lIns="0" tIns="0" rIns="0" bIns="0" rtlCol="0" anchor="t">
              <a:spAutoFit/>
            </a:bodyPr>
            <a:lstStyle/>
            <a:p>
              <a:pPr algn="ctr">
                <a:lnSpc>
                  <a:spcPts val="2600"/>
                </a:lnSpc>
              </a:pPr>
              <a:r>
                <a:rPr lang="en-US" sz="2000">
                  <a:solidFill>
                    <a:srgbClr val="24225C"/>
                  </a:solidFill>
                  <a:latin typeface="Barlow Light Bold"/>
                </a:rPr>
                <a:t>Menjawab beberapa pertanyaan, dimana pertanyaan memiliki beberapa opsi, dimana semakin kekiri opsi Anda berarti Anda setuju dengan pertanyaan yang diajukan.</a:t>
              </a:r>
            </a:p>
          </p:txBody>
        </p:sp>
      </p:grpSp>
      <p:grpSp>
        <p:nvGrpSpPr>
          <p:cNvPr id="14" name="Group 14"/>
          <p:cNvGrpSpPr/>
          <p:nvPr/>
        </p:nvGrpSpPr>
        <p:grpSpPr>
          <a:xfrm>
            <a:off x="5222890" y="4443576"/>
            <a:ext cx="3712701" cy="4579224"/>
            <a:chOff x="0" y="0"/>
            <a:chExt cx="4950268" cy="6105632"/>
          </a:xfrm>
        </p:grpSpPr>
        <p:grpSp>
          <p:nvGrpSpPr>
            <p:cNvPr id="15" name="Group 15"/>
            <p:cNvGrpSpPr/>
            <p:nvPr/>
          </p:nvGrpSpPr>
          <p:grpSpPr>
            <a:xfrm>
              <a:off x="0" y="0"/>
              <a:ext cx="4950268" cy="6105632"/>
              <a:chOff x="0" y="0"/>
              <a:chExt cx="859809" cy="1147055"/>
            </a:xfrm>
          </p:grpSpPr>
          <p:sp>
            <p:nvSpPr>
              <p:cNvPr id="16" name="Freeform 16"/>
              <p:cNvSpPr/>
              <p:nvPr/>
            </p:nvSpPr>
            <p:spPr>
              <a:xfrm>
                <a:off x="0" y="0"/>
                <a:ext cx="859809" cy="1147055"/>
              </a:xfrm>
              <a:custGeom>
                <a:avLst/>
                <a:gdLst/>
                <a:ahLst/>
                <a:cxnLst/>
                <a:rect l="l" t="t" r="r" b="b"/>
                <a:pathLst>
                  <a:path w="859809" h="1147055">
                    <a:moveTo>
                      <a:pt x="735349" y="1147055"/>
                    </a:moveTo>
                    <a:lnTo>
                      <a:pt x="124460" y="1147055"/>
                    </a:lnTo>
                    <a:cubicBezTo>
                      <a:pt x="55880" y="1147055"/>
                      <a:pt x="0" y="1091175"/>
                      <a:pt x="0" y="1022595"/>
                    </a:cubicBezTo>
                    <a:lnTo>
                      <a:pt x="0" y="124460"/>
                    </a:lnTo>
                    <a:cubicBezTo>
                      <a:pt x="0" y="55880"/>
                      <a:pt x="55880" y="0"/>
                      <a:pt x="124460" y="0"/>
                    </a:cubicBezTo>
                    <a:lnTo>
                      <a:pt x="735349" y="0"/>
                    </a:lnTo>
                    <a:cubicBezTo>
                      <a:pt x="803929" y="0"/>
                      <a:pt x="859809" y="55880"/>
                      <a:pt x="859809" y="124460"/>
                    </a:cubicBezTo>
                    <a:lnTo>
                      <a:pt x="859809" y="1022595"/>
                    </a:lnTo>
                    <a:cubicBezTo>
                      <a:pt x="859809" y="1091175"/>
                      <a:pt x="803929" y="1147055"/>
                      <a:pt x="735349" y="1147055"/>
                    </a:cubicBezTo>
                    <a:close/>
                  </a:path>
                </a:pathLst>
              </a:custGeom>
              <a:solidFill>
                <a:srgbClr val="FFFFFF"/>
              </a:solidFill>
            </p:spPr>
          </p:sp>
        </p:grpSp>
        <p:sp>
          <p:nvSpPr>
            <p:cNvPr id="17" name="TextBox 17"/>
            <p:cNvSpPr txBox="1"/>
            <p:nvPr/>
          </p:nvSpPr>
          <p:spPr>
            <a:xfrm>
              <a:off x="480548" y="519058"/>
              <a:ext cx="3995124" cy="894106"/>
            </a:xfrm>
            <a:prstGeom prst="rect">
              <a:avLst/>
            </a:prstGeom>
          </p:spPr>
          <p:txBody>
            <a:bodyPr lIns="0" tIns="0" rIns="0" bIns="0" rtlCol="0" anchor="t">
              <a:spAutoFit/>
            </a:bodyPr>
            <a:lstStyle/>
            <a:p>
              <a:pPr algn="ctr">
                <a:lnSpc>
                  <a:spcPts val="2599"/>
                </a:lnSpc>
              </a:pPr>
              <a:r>
                <a:rPr lang="en-US" sz="2599">
                  <a:solidFill>
                    <a:srgbClr val="24225C"/>
                  </a:solidFill>
                  <a:latin typeface="Assistant Bold"/>
                </a:rPr>
                <a:t>Deskripsi Kepribadian</a:t>
              </a:r>
            </a:p>
          </p:txBody>
        </p:sp>
        <p:sp>
          <p:nvSpPr>
            <p:cNvPr id="18" name="TextBox 18"/>
            <p:cNvSpPr txBox="1"/>
            <p:nvPr/>
          </p:nvSpPr>
          <p:spPr>
            <a:xfrm>
              <a:off x="480548" y="1753290"/>
              <a:ext cx="3995124" cy="3890433"/>
            </a:xfrm>
            <a:prstGeom prst="rect">
              <a:avLst/>
            </a:prstGeom>
          </p:spPr>
          <p:txBody>
            <a:bodyPr lIns="0" tIns="0" rIns="0" bIns="0" rtlCol="0" anchor="t">
              <a:spAutoFit/>
            </a:bodyPr>
            <a:lstStyle/>
            <a:p>
              <a:pPr algn="ctr">
                <a:lnSpc>
                  <a:spcPts val="2600"/>
                </a:lnSpc>
              </a:pPr>
              <a:r>
                <a:rPr lang="en-US" sz="2000">
                  <a:solidFill>
                    <a:srgbClr val="24225C"/>
                  </a:solidFill>
                  <a:latin typeface="Barlow Light Bold"/>
                </a:rPr>
                <a:t>Berisi deskripsi mengenai kepribadian yang didapat dari tes yang telah dilakukan ataupun dari pencarian pada profil MBTI. Pada fitur ini juga akan menampilkan orang-orang terkenal yang mempunyai kepribadian yang sama.</a:t>
              </a:r>
            </a:p>
          </p:txBody>
        </p:sp>
      </p:grpSp>
      <p:grpSp>
        <p:nvGrpSpPr>
          <p:cNvPr id="19" name="Group 19"/>
          <p:cNvGrpSpPr/>
          <p:nvPr/>
        </p:nvGrpSpPr>
        <p:grpSpPr>
          <a:xfrm>
            <a:off x="9417080" y="4443427"/>
            <a:ext cx="3712701" cy="3607823"/>
            <a:chOff x="0" y="0"/>
            <a:chExt cx="4950268" cy="4810430"/>
          </a:xfrm>
        </p:grpSpPr>
        <p:grpSp>
          <p:nvGrpSpPr>
            <p:cNvPr id="20" name="Group 20"/>
            <p:cNvGrpSpPr/>
            <p:nvPr/>
          </p:nvGrpSpPr>
          <p:grpSpPr>
            <a:xfrm>
              <a:off x="0" y="0"/>
              <a:ext cx="4950268" cy="4810430"/>
              <a:chOff x="0" y="0"/>
              <a:chExt cx="859809" cy="835521"/>
            </a:xfrm>
          </p:grpSpPr>
          <p:sp>
            <p:nvSpPr>
              <p:cNvPr id="21" name="Freeform 21"/>
              <p:cNvSpPr/>
              <p:nvPr/>
            </p:nvSpPr>
            <p:spPr>
              <a:xfrm>
                <a:off x="0" y="0"/>
                <a:ext cx="859809" cy="835521"/>
              </a:xfrm>
              <a:custGeom>
                <a:avLst/>
                <a:gdLst/>
                <a:ahLst/>
                <a:cxnLst/>
                <a:rect l="l" t="t" r="r" b="b"/>
                <a:pathLst>
                  <a:path w="859809" h="835521">
                    <a:moveTo>
                      <a:pt x="735349" y="835521"/>
                    </a:moveTo>
                    <a:lnTo>
                      <a:pt x="124460" y="835521"/>
                    </a:lnTo>
                    <a:cubicBezTo>
                      <a:pt x="55880" y="835521"/>
                      <a:pt x="0" y="779641"/>
                      <a:pt x="0" y="711061"/>
                    </a:cubicBezTo>
                    <a:lnTo>
                      <a:pt x="0" y="124460"/>
                    </a:lnTo>
                    <a:cubicBezTo>
                      <a:pt x="0" y="55880"/>
                      <a:pt x="55880" y="0"/>
                      <a:pt x="124460" y="0"/>
                    </a:cubicBezTo>
                    <a:lnTo>
                      <a:pt x="735349" y="0"/>
                    </a:lnTo>
                    <a:cubicBezTo>
                      <a:pt x="803929" y="0"/>
                      <a:pt x="859809" y="55880"/>
                      <a:pt x="859809" y="124460"/>
                    </a:cubicBezTo>
                    <a:lnTo>
                      <a:pt x="859809" y="711061"/>
                    </a:lnTo>
                    <a:cubicBezTo>
                      <a:pt x="859809" y="779641"/>
                      <a:pt x="803929" y="835521"/>
                      <a:pt x="735349" y="835521"/>
                    </a:cubicBezTo>
                    <a:close/>
                  </a:path>
                </a:pathLst>
              </a:custGeom>
              <a:solidFill>
                <a:srgbClr val="FFFFFF"/>
              </a:solidFill>
            </p:spPr>
          </p:sp>
        </p:grpSp>
        <p:sp>
          <p:nvSpPr>
            <p:cNvPr id="22" name="TextBox 22"/>
            <p:cNvSpPr txBox="1"/>
            <p:nvPr/>
          </p:nvSpPr>
          <p:spPr>
            <a:xfrm>
              <a:off x="480548" y="519058"/>
              <a:ext cx="3995124" cy="462505"/>
            </a:xfrm>
            <a:prstGeom prst="rect">
              <a:avLst/>
            </a:prstGeom>
          </p:spPr>
          <p:txBody>
            <a:bodyPr lIns="0" tIns="0" rIns="0" bIns="0" rtlCol="0" anchor="t">
              <a:spAutoFit/>
            </a:bodyPr>
            <a:lstStyle/>
            <a:p>
              <a:pPr algn="ctr">
                <a:lnSpc>
                  <a:spcPts val="2599"/>
                </a:lnSpc>
              </a:pPr>
              <a:r>
                <a:rPr lang="en-US" sz="2599">
                  <a:solidFill>
                    <a:srgbClr val="24225C"/>
                  </a:solidFill>
                  <a:latin typeface="Assistant Bold"/>
                </a:rPr>
                <a:t>Kelebihan</a:t>
              </a:r>
            </a:p>
          </p:txBody>
        </p:sp>
        <p:sp>
          <p:nvSpPr>
            <p:cNvPr id="23" name="TextBox 23"/>
            <p:cNvSpPr txBox="1"/>
            <p:nvPr/>
          </p:nvSpPr>
          <p:spPr>
            <a:xfrm>
              <a:off x="480548" y="1321689"/>
              <a:ext cx="3995124" cy="3026833"/>
            </a:xfrm>
            <a:prstGeom prst="rect">
              <a:avLst/>
            </a:prstGeom>
          </p:spPr>
          <p:txBody>
            <a:bodyPr lIns="0" tIns="0" rIns="0" bIns="0" rtlCol="0" anchor="t">
              <a:spAutoFit/>
            </a:bodyPr>
            <a:lstStyle/>
            <a:p>
              <a:pPr algn="ctr">
                <a:lnSpc>
                  <a:spcPts val="2600"/>
                </a:lnSpc>
              </a:pPr>
              <a:r>
                <a:rPr lang="en-US" sz="2000">
                  <a:solidFill>
                    <a:srgbClr val="24225C"/>
                  </a:solidFill>
                  <a:latin typeface="Barlow Light Bold"/>
                </a:rPr>
                <a:t>Berisi beberapa kelebihan ataupun sifat  yang dimiliki oleh kepribadian yang didapatkan. Terdapat penjelasan mengenai kelebihan-kelebihan tersebut.</a:t>
              </a:r>
            </a:p>
          </p:txBody>
        </p:sp>
      </p:grpSp>
      <p:grpSp>
        <p:nvGrpSpPr>
          <p:cNvPr id="24" name="Group 24"/>
          <p:cNvGrpSpPr/>
          <p:nvPr/>
        </p:nvGrpSpPr>
        <p:grpSpPr>
          <a:xfrm>
            <a:off x="13615556" y="4443427"/>
            <a:ext cx="3712701" cy="3931673"/>
            <a:chOff x="0" y="0"/>
            <a:chExt cx="4950268" cy="5242230"/>
          </a:xfrm>
        </p:grpSpPr>
        <p:grpSp>
          <p:nvGrpSpPr>
            <p:cNvPr id="25" name="Group 25"/>
            <p:cNvGrpSpPr/>
            <p:nvPr/>
          </p:nvGrpSpPr>
          <p:grpSpPr>
            <a:xfrm>
              <a:off x="0" y="0"/>
              <a:ext cx="4950268" cy="5242230"/>
              <a:chOff x="0" y="0"/>
              <a:chExt cx="859809" cy="910520"/>
            </a:xfrm>
          </p:grpSpPr>
          <p:sp>
            <p:nvSpPr>
              <p:cNvPr id="26" name="Freeform 26"/>
              <p:cNvSpPr/>
              <p:nvPr/>
            </p:nvSpPr>
            <p:spPr>
              <a:xfrm>
                <a:off x="0" y="0"/>
                <a:ext cx="859809" cy="910520"/>
              </a:xfrm>
              <a:custGeom>
                <a:avLst/>
                <a:gdLst/>
                <a:ahLst/>
                <a:cxnLst/>
                <a:rect l="l" t="t" r="r" b="b"/>
                <a:pathLst>
                  <a:path w="859809" h="910520">
                    <a:moveTo>
                      <a:pt x="735349" y="910520"/>
                    </a:moveTo>
                    <a:lnTo>
                      <a:pt x="124460" y="910520"/>
                    </a:lnTo>
                    <a:cubicBezTo>
                      <a:pt x="55880" y="910520"/>
                      <a:pt x="0" y="854640"/>
                      <a:pt x="0" y="786060"/>
                    </a:cubicBezTo>
                    <a:lnTo>
                      <a:pt x="0" y="124460"/>
                    </a:lnTo>
                    <a:cubicBezTo>
                      <a:pt x="0" y="55880"/>
                      <a:pt x="55880" y="0"/>
                      <a:pt x="124460" y="0"/>
                    </a:cubicBezTo>
                    <a:lnTo>
                      <a:pt x="735349" y="0"/>
                    </a:lnTo>
                    <a:cubicBezTo>
                      <a:pt x="803929" y="0"/>
                      <a:pt x="859809" y="55880"/>
                      <a:pt x="859809" y="124460"/>
                    </a:cubicBezTo>
                    <a:lnTo>
                      <a:pt x="859809" y="786060"/>
                    </a:lnTo>
                    <a:cubicBezTo>
                      <a:pt x="859809" y="854640"/>
                      <a:pt x="803929" y="910520"/>
                      <a:pt x="735349" y="910520"/>
                    </a:cubicBezTo>
                    <a:close/>
                  </a:path>
                </a:pathLst>
              </a:custGeom>
              <a:solidFill>
                <a:srgbClr val="FFFFFF"/>
              </a:solidFill>
            </p:spPr>
          </p:sp>
        </p:grpSp>
        <p:sp>
          <p:nvSpPr>
            <p:cNvPr id="27" name="TextBox 27"/>
            <p:cNvSpPr txBox="1"/>
            <p:nvPr/>
          </p:nvSpPr>
          <p:spPr>
            <a:xfrm>
              <a:off x="480548" y="519058"/>
              <a:ext cx="3995124" cy="462505"/>
            </a:xfrm>
            <a:prstGeom prst="rect">
              <a:avLst/>
            </a:prstGeom>
          </p:spPr>
          <p:txBody>
            <a:bodyPr lIns="0" tIns="0" rIns="0" bIns="0" rtlCol="0" anchor="t">
              <a:spAutoFit/>
            </a:bodyPr>
            <a:lstStyle/>
            <a:p>
              <a:pPr algn="ctr">
                <a:lnSpc>
                  <a:spcPts val="2599"/>
                </a:lnSpc>
              </a:pPr>
              <a:r>
                <a:rPr lang="en-US" sz="2599">
                  <a:solidFill>
                    <a:srgbClr val="24225C"/>
                  </a:solidFill>
                  <a:latin typeface="Assistant Bold"/>
                </a:rPr>
                <a:t>Kekurangan</a:t>
              </a:r>
            </a:p>
          </p:txBody>
        </p:sp>
        <p:sp>
          <p:nvSpPr>
            <p:cNvPr id="28" name="TextBox 28"/>
            <p:cNvSpPr txBox="1"/>
            <p:nvPr/>
          </p:nvSpPr>
          <p:spPr>
            <a:xfrm>
              <a:off x="480548" y="1321689"/>
              <a:ext cx="3995124" cy="3458633"/>
            </a:xfrm>
            <a:prstGeom prst="rect">
              <a:avLst/>
            </a:prstGeom>
          </p:spPr>
          <p:txBody>
            <a:bodyPr lIns="0" tIns="0" rIns="0" bIns="0" rtlCol="0" anchor="t">
              <a:spAutoFit/>
            </a:bodyPr>
            <a:lstStyle/>
            <a:p>
              <a:pPr algn="ctr">
                <a:lnSpc>
                  <a:spcPts val="2600"/>
                </a:lnSpc>
              </a:pPr>
              <a:r>
                <a:rPr lang="en-US" sz="2000">
                  <a:solidFill>
                    <a:srgbClr val="24225C"/>
                  </a:solidFill>
                  <a:latin typeface="Barlow Light Bold"/>
                </a:rPr>
                <a:t>Berisi beberapa kekurangan ataupun sifat yang dimiliki oleh kepribadian yang didapatkan. Terdapat penjelasan mengenai kekurangan-kekurangan tersebut.</a:t>
              </a:r>
            </a:p>
          </p:txBody>
        </p:sp>
      </p:grpSp>
      <p:grpSp>
        <p:nvGrpSpPr>
          <p:cNvPr id="29" name="Group 29"/>
          <p:cNvGrpSpPr/>
          <p:nvPr/>
        </p:nvGrpSpPr>
        <p:grpSpPr>
          <a:xfrm>
            <a:off x="1028700" y="9544050"/>
            <a:ext cx="473857" cy="473857"/>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1" name="TextBox 31"/>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2" name="Group 32"/>
          <p:cNvGrpSpPr/>
          <p:nvPr/>
        </p:nvGrpSpPr>
        <p:grpSpPr>
          <a:xfrm>
            <a:off x="3371556" y="9544050"/>
            <a:ext cx="473857" cy="473857"/>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4" name="TextBox 3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5" name="Group 35"/>
          <p:cNvGrpSpPr/>
          <p:nvPr/>
        </p:nvGrpSpPr>
        <p:grpSpPr>
          <a:xfrm>
            <a:off x="1265629" y="9544050"/>
            <a:ext cx="2342856" cy="473857"/>
            <a:chOff x="0" y="0"/>
            <a:chExt cx="617048" cy="124802"/>
          </a:xfrm>
        </p:grpSpPr>
        <p:sp>
          <p:nvSpPr>
            <p:cNvPr id="36" name="Freeform 36"/>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37" name="TextBox 37"/>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38" name="Group 38"/>
          <p:cNvGrpSpPr/>
          <p:nvPr/>
        </p:nvGrpSpPr>
        <p:grpSpPr>
          <a:xfrm>
            <a:off x="15701935" y="9544050"/>
            <a:ext cx="473857" cy="473857"/>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40" name="TextBox 4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41" name="Group 41"/>
          <p:cNvGrpSpPr/>
          <p:nvPr/>
        </p:nvGrpSpPr>
        <p:grpSpPr>
          <a:xfrm>
            <a:off x="16790205" y="9544050"/>
            <a:ext cx="473857" cy="473857"/>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43" name="TextBox 43"/>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44" name="Group 44"/>
          <p:cNvGrpSpPr/>
          <p:nvPr/>
        </p:nvGrpSpPr>
        <p:grpSpPr>
          <a:xfrm>
            <a:off x="15938863" y="9544050"/>
            <a:ext cx="1088270" cy="473857"/>
            <a:chOff x="0" y="0"/>
            <a:chExt cx="286623" cy="124802"/>
          </a:xfrm>
        </p:grpSpPr>
        <p:sp>
          <p:nvSpPr>
            <p:cNvPr id="45" name="Freeform 45"/>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46" name="TextBox 46"/>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47" name="Group 47"/>
          <p:cNvGrpSpPr/>
          <p:nvPr/>
        </p:nvGrpSpPr>
        <p:grpSpPr>
          <a:xfrm>
            <a:off x="8674905" y="9544050"/>
            <a:ext cx="473857" cy="473857"/>
            <a:chOff x="0" y="0"/>
            <a:chExt cx="812800" cy="812800"/>
          </a:xfrm>
        </p:grpSpPr>
        <p:sp>
          <p:nvSpPr>
            <p:cNvPr id="48" name="Freeform 4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49" name="TextBox 4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50" name="Group 50"/>
          <p:cNvGrpSpPr/>
          <p:nvPr/>
        </p:nvGrpSpPr>
        <p:grpSpPr>
          <a:xfrm>
            <a:off x="9139238" y="9544050"/>
            <a:ext cx="473857" cy="473857"/>
            <a:chOff x="0" y="0"/>
            <a:chExt cx="812800" cy="812800"/>
          </a:xfrm>
        </p:grpSpPr>
        <p:sp>
          <p:nvSpPr>
            <p:cNvPr id="51" name="Freeform 5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52" name="TextBox 52"/>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53" name="Group 53"/>
          <p:cNvGrpSpPr/>
          <p:nvPr/>
        </p:nvGrpSpPr>
        <p:grpSpPr>
          <a:xfrm>
            <a:off x="8911834" y="9544050"/>
            <a:ext cx="464332" cy="473857"/>
            <a:chOff x="0" y="0"/>
            <a:chExt cx="122293" cy="124802"/>
          </a:xfrm>
        </p:grpSpPr>
        <p:sp>
          <p:nvSpPr>
            <p:cNvPr id="54" name="Freeform 54"/>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55" name="TextBox 55"/>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56" name="Picture 5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973740" y="9648895"/>
            <a:ext cx="350045" cy="281309"/>
          </a:xfrm>
          <a:prstGeom prst="rect">
            <a:avLst/>
          </a:prstGeom>
        </p:spPr>
      </p:pic>
      <p:sp>
        <p:nvSpPr>
          <p:cNvPr id="57" name="TextBox 57"/>
          <p:cNvSpPr txBox="1"/>
          <p:nvPr/>
        </p:nvSpPr>
        <p:spPr>
          <a:xfrm>
            <a:off x="1028700" y="1008219"/>
            <a:ext cx="16221075" cy="847613"/>
          </a:xfrm>
          <a:prstGeom prst="rect">
            <a:avLst/>
          </a:prstGeom>
        </p:spPr>
        <p:txBody>
          <a:bodyPr lIns="0" tIns="0" rIns="0" bIns="0" rtlCol="0" anchor="t">
            <a:spAutoFit/>
          </a:bodyPr>
          <a:lstStyle/>
          <a:p>
            <a:pPr algn="ctr">
              <a:lnSpc>
                <a:spcPts val="6299"/>
              </a:lnSpc>
            </a:pPr>
            <a:r>
              <a:rPr lang="en-US" sz="6999">
                <a:solidFill>
                  <a:srgbClr val="24225C"/>
                </a:solidFill>
                <a:latin typeface="Assistant Bold"/>
              </a:rPr>
              <a:t>Fitur</a:t>
            </a:r>
          </a:p>
        </p:txBody>
      </p:sp>
      <p:sp>
        <p:nvSpPr>
          <p:cNvPr id="58" name="TextBox 58"/>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59" name="TextBox 59"/>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10/21</a:t>
            </a:r>
          </a:p>
        </p:txBody>
      </p:sp>
      <p:pic>
        <p:nvPicPr>
          <p:cNvPr id="60" name="Picture 6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91344" y="2501112"/>
            <a:ext cx="975793" cy="975793"/>
          </a:xfrm>
          <a:prstGeom prst="rect">
            <a:avLst/>
          </a:prstGeom>
        </p:spPr>
      </p:pic>
      <p:grpSp>
        <p:nvGrpSpPr>
          <p:cNvPr id="61" name="Group 61"/>
          <p:cNvGrpSpPr/>
          <p:nvPr/>
        </p:nvGrpSpPr>
        <p:grpSpPr>
          <a:xfrm>
            <a:off x="6846806" y="2756574"/>
            <a:ext cx="464868" cy="464868"/>
            <a:chOff x="0" y="0"/>
            <a:chExt cx="812800" cy="812800"/>
          </a:xfrm>
        </p:grpSpPr>
        <p:sp>
          <p:nvSpPr>
            <p:cNvPr id="62" name="Freeform 6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939E6"/>
            </a:solidFill>
          </p:spPr>
        </p:sp>
        <p:sp>
          <p:nvSpPr>
            <p:cNvPr id="63" name="TextBox 63"/>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pic>
        <p:nvPicPr>
          <p:cNvPr id="64" name="Picture 6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85534" y="2501112"/>
            <a:ext cx="975793" cy="975793"/>
          </a:xfrm>
          <a:prstGeom prst="rect">
            <a:avLst/>
          </a:prstGeom>
        </p:spPr>
      </p:pic>
      <p:grpSp>
        <p:nvGrpSpPr>
          <p:cNvPr id="65" name="Group 65"/>
          <p:cNvGrpSpPr/>
          <p:nvPr/>
        </p:nvGrpSpPr>
        <p:grpSpPr>
          <a:xfrm>
            <a:off x="11040996" y="2756574"/>
            <a:ext cx="464868" cy="464868"/>
            <a:chOff x="0" y="0"/>
            <a:chExt cx="812800" cy="812800"/>
          </a:xfrm>
        </p:grpSpPr>
        <p:sp>
          <p:nvSpPr>
            <p:cNvPr id="66" name="Freeform 6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939E6"/>
            </a:solidFill>
          </p:spPr>
        </p:sp>
        <p:sp>
          <p:nvSpPr>
            <p:cNvPr id="67" name="TextBox 6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pic>
        <p:nvPicPr>
          <p:cNvPr id="68" name="Picture 6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79724" y="2501112"/>
            <a:ext cx="975793" cy="975793"/>
          </a:xfrm>
          <a:prstGeom prst="rect">
            <a:avLst/>
          </a:prstGeom>
        </p:spPr>
      </p:pic>
      <p:grpSp>
        <p:nvGrpSpPr>
          <p:cNvPr id="69" name="Group 69"/>
          <p:cNvGrpSpPr/>
          <p:nvPr/>
        </p:nvGrpSpPr>
        <p:grpSpPr>
          <a:xfrm>
            <a:off x="15235186" y="2756574"/>
            <a:ext cx="464868" cy="464868"/>
            <a:chOff x="0" y="0"/>
            <a:chExt cx="812800" cy="812800"/>
          </a:xfrm>
        </p:grpSpPr>
        <p:sp>
          <p:nvSpPr>
            <p:cNvPr id="70" name="Freeform 7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939E6"/>
            </a:solidFill>
          </p:spPr>
        </p:sp>
        <p:sp>
          <p:nvSpPr>
            <p:cNvPr id="71" name="TextBox 71"/>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0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4475"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143000" y="0"/>
            <a:ext cx="10287000" cy="102870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97154" y="2501112"/>
            <a:ext cx="975793" cy="975793"/>
          </a:xfrm>
          <a:prstGeom prst="rect">
            <a:avLst/>
          </a:prstGeom>
        </p:spPr>
      </p:pic>
      <p:sp>
        <p:nvSpPr>
          <p:cNvPr id="5" name="AutoShape 5"/>
          <p:cNvSpPr/>
          <p:nvPr/>
        </p:nvSpPr>
        <p:spPr>
          <a:xfrm>
            <a:off x="0" y="2946146"/>
            <a:ext cx="18288000" cy="0"/>
          </a:xfrm>
          <a:prstGeom prst="line">
            <a:avLst/>
          </a:prstGeom>
          <a:ln w="85725" cap="flat">
            <a:solidFill>
              <a:srgbClr val="24225C"/>
            </a:solidFill>
            <a:prstDash val="solid"/>
            <a:headEnd type="none" w="sm" len="sm"/>
            <a:tailEnd type="none" w="sm" len="sm"/>
          </a:ln>
        </p:spPr>
      </p:sp>
      <p:grpSp>
        <p:nvGrpSpPr>
          <p:cNvPr id="6" name="Group 6"/>
          <p:cNvGrpSpPr/>
          <p:nvPr/>
        </p:nvGrpSpPr>
        <p:grpSpPr>
          <a:xfrm>
            <a:off x="2652616" y="2756574"/>
            <a:ext cx="464868" cy="464868"/>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939E6"/>
            </a:solidFill>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9" name="Group 9"/>
          <p:cNvGrpSpPr/>
          <p:nvPr/>
        </p:nvGrpSpPr>
        <p:grpSpPr>
          <a:xfrm>
            <a:off x="1028700" y="4443427"/>
            <a:ext cx="3712701" cy="3283973"/>
            <a:chOff x="0" y="0"/>
            <a:chExt cx="4950268" cy="4378630"/>
          </a:xfrm>
        </p:grpSpPr>
        <p:grpSp>
          <p:nvGrpSpPr>
            <p:cNvPr id="10" name="Group 10"/>
            <p:cNvGrpSpPr/>
            <p:nvPr/>
          </p:nvGrpSpPr>
          <p:grpSpPr>
            <a:xfrm>
              <a:off x="0" y="0"/>
              <a:ext cx="4950268" cy="4378630"/>
              <a:chOff x="0" y="0"/>
              <a:chExt cx="859809" cy="760522"/>
            </a:xfrm>
          </p:grpSpPr>
          <p:sp>
            <p:nvSpPr>
              <p:cNvPr id="11" name="Freeform 11"/>
              <p:cNvSpPr/>
              <p:nvPr/>
            </p:nvSpPr>
            <p:spPr>
              <a:xfrm>
                <a:off x="0" y="0"/>
                <a:ext cx="859809" cy="760522"/>
              </a:xfrm>
              <a:custGeom>
                <a:avLst/>
                <a:gdLst/>
                <a:ahLst/>
                <a:cxnLst/>
                <a:rect l="l" t="t" r="r" b="b"/>
                <a:pathLst>
                  <a:path w="859809" h="760522">
                    <a:moveTo>
                      <a:pt x="735349" y="760522"/>
                    </a:moveTo>
                    <a:lnTo>
                      <a:pt x="124460" y="760522"/>
                    </a:lnTo>
                    <a:cubicBezTo>
                      <a:pt x="55880" y="760522"/>
                      <a:pt x="0" y="704642"/>
                      <a:pt x="0" y="636062"/>
                    </a:cubicBezTo>
                    <a:lnTo>
                      <a:pt x="0" y="124460"/>
                    </a:lnTo>
                    <a:cubicBezTo>
                      <a:pt x="0" y="55880"/>
                      <a:pt x="55880" y="0"/>
                      <a:pt x="124460" y="0"/>
                    </a:cubicBezTo>
                    <a:lnTo>
                      <a:pt x="735349" y="0"/>
                    </a:lnTo>
                    <a:cubicBezTo>
                      <a:pt x="803929" y="0"/>
                      <a:pt x="859809" y="55880"/>
                      <a:pt x="859809" y="124460"/>
                    </a:cubicBezTo>
                    <a:lnTo>
                      <a:pt x="859809" y="636062"/>
                    </a:lnTo>
                    <a:cubicBezTo>
                      <a:pt x="859809" y="704642"/>
                      <a:pt x="803929" y="760522"/>
                      <a:pt x="735349" y="760522"/>
                    </a:cubicBezTo>
                    <a:close/>
                  </a:path>
                </a:pathLst>
              </a:custGeom>
              <a:solidFill>
                <a:srgbClr val="FFFFFF"/>
              </a:solidFill>
            </p:spPr>
          </p:sp>
        </p:grpSp>
        <p:sp>
          <p:nvSpPr>
            <p:cNvPr id="12" name="TextBox 12"/>
            <p:cNvSpPr txBox="1"/>
            <p:nvPr/>
          </p:nvSpPr>
          <p:spPr>
            <a:xfrm>
              <a:off x="480548" y="519058"/>
              <a:ext cx="3995124" cy="462505"/>
            </a:xfrm>
            <a:prstGeom prst="rect">
              <a:avLst/>
            </a:prstGeom>
          </p:spPr>
          <p:txBody>
            <a:bodyPr lIns="0" tIns="0" rIns="0" bIns="0" rtlCol="0" anchor="t">
              <a:spAutoFit/>
            </a:bodyPr>
            <a:lstStyle/>
            <a:p>
              <a:pPr algn="ctr">
                <a:lnSpc>
                  <a:spcPts val="2599"/>
                </a:lnSpc>
              </a:pPr>
              <a:r>
                <a:rPr lang="en-US" sz="2599">
                  <a:solidFill>
                    <a:srgbClr val="24225C"/>
                  </a:solidFill>
                  <a:latin typeface="Assistant Bold"/>
                </a:rPr>
                <a:t>Karir</a:t>
              </a:r>
            </a:p>
          </p:txBody>
        </p:sp>
        <p:sp>
          <p:nvSpPr>
            <p:cNvPr id="13" name="TextBox 13"/>
            <p:cNvSpPr txBox="1"/>
            <p:nvPr/>
          </p:nvSpPr>
          <p:spPr>
            <a:xfrm>
              <a:off x="480548" y="1321689"/>
              <a:ext cx="3995124" cy="2595033"/>
            </a:xfrm>
            <a:prstGeom prst="rect">
              <a:avLst/>
            </a:prstGeom>
          </p:spPr>
          <p:txBody>
            <a:bodyPr lIns="0" tIns="0" rIns="0" bIns="0" rtlCol="0" anchor="t">
              <a:spAutoFit/>
            </a:bodyPr>
            <a:lstStyle/>
            <a:p>
              <a:pPr algn="ctr">
                <a:lnSpc>
                  <a:spcPts val="2600"/>
                </a:lnSpc>
              </a:pPr>
              <a:r>
                <a:rPr lang="en-US" sz="2000">
                  <a:solidFill>
                    <a:srgbClr val="24225C"/>
                  </a:solidFill>
                  <a:latin typeface="Barlow Light Bold"/>
                </a:rPr>
                <a:t> Menampilkan jalur karir yang sesuai dengan kepribadian Anda, juga berisi bagaimana awal karir Anda sesuai dengan sifat yang anda miliki.</a:t>
              </a:r>
            </a:p>
          </p:txBody>
        </p:sp>
      </p:grpSp>
      <p:grpSp>
        <p:nvGrpSpPr>
          <p:cNvPr id="14" name="Group 14"/>
          <p:cNvGrpSpPr/>
          <p:nvPr/>
        </p:nvGrpSpPr>
        <p:grpSpPr>
          <a:xfrm>
            <a:off x="5745405" y="4404519"/>
            <a:ext cx="3893515" cy="4255225"/>
            <a:chOff x="0" y="0"/>
            <a:chExt cx="5191354" cy="5673634"/>
          </a:xfrm>
        </p:grpSpPr>
        <p:grpSp>
          <p:nvGrpSpPr>
            <p:cNvPr id="15" name="Group 15"/>
            <p:cNvGrpSpPr/>
            <p:nvPr/>
          </p:nvGrpSpPr>
          <p:grpSpPr>
            <a:xfrm>
              <a:off x="0" y="0"/>
              <a:ext cx="5191354" cy="5673634"/>
              <a:chOff x="0" y="0"/>
              <a:chExt cx="901683" cy="1065896"/>
            </a:xfrm>
          </p:grpSpPr>
          <p:sp>
            <p:nvSpPr>
              <p:cNvPr id="16" name="Freeform 16"/>
              <p:cNvSpPr/>
              <p:nvPr/>
            </p:nvSpPr>
            <p:spPr>
              <a:xfrm>
                <a:off x="0" y="0"/>
                <a:ext cx="901684" cy="1065896"/>
              </a:xfrm>
              <a:custGeom>
                <a:avLst/>
                <a:gdLst/>
                <a:ahLst/>
                <a:cxnLst/>
                <a:rect l="l" t="t" r="r" b="b"/>
                <a:pathLst>
                  <a:path w="901684" h="1065896">
                    <a:moveTo>
                      <a:pt x="777223" y="1065896"/>
                    </a:moveTo>
                    <a:lnTo>
                      <a:pt x="124460" y="1065896"/>
                    </a:lnTo>
                    <a:cubicBezTo>
                      <a:pt x="55880" y="1065896"/>
                      <a:pt x="0" y="1010016"/>
                      <a:pt x="0" y="941436"/>
                    </a:cubicBezTo>
                    <a:lnTo>
                      <a:pt x="0" y="124460"/>
                    </a:lnTo>
                    <a:cubicBezTo>
                      <a:pt x="0" y="55880"/>
                      <a:pt x="55880" y="0"/>
                      <a:pt x="124460" y="0"/>
                    </a:cubicBezTo>
                    <a:lnTo>
                      <a:pt x="777223" y="0"/>
                    </a:lnTo>
                    <a:cubicBezTo>
                      <a:pt x="845804" y="0"/>
                      <a:pt x="901684" y="55880"/>
                      <a:pt x="901684" y="124460"/>
                    </a:cubicBezTo>
                    <a:lnTo>
                      <a:pt x="901684" y="941436"/>
                    </a:lnTo>
                    <a:cubicBezTo>
                      <a:pt x="901684" y="1010016"/>
                      <a:pt x="845804" y="1065896"/>
                      <a:pt x="777223" y="1065896"/>
                    </a:cubicBezTo>
                    <a:close/>
                  </a:path>
                </a:pathLst>
              </a:custGeom>
              <a:solidFill>
                <a:srgbClr val="FFFFFF"/>
              </a:solidFill>
            </p:spPr>
          </p:sp>
        </p:grpSp>
        <p:sp>
          <p:nvSpPr>
            <p:cNvPr id="17" name="TextBox 17"/>
            <p:cNvSpPr txBox="1"/>
            <p:nvPr/>
          </p:nvSpPr>
          <p:spPr>
            <a:xfrm>
              <a:off x="503952" y="519058"/>
              <a:ext cx="4189693" cy="1325708"/>
            </a:xfrm>
            <a:prstGeom prst="rect">
              <a:avLst/>
            </a:prstGeom>
          </p:spPr>
          <p:txBody>
            <a:bodyPr lIns="0" tIns="0" rIns="0" bIns="0" rtlCol="0" anchor="t">
              <a:spAutoFit/>
            </a:bodyPr>
            <a:lstStyle/>
            <a:p>
              <a:pPr algn="ctr">
                <a:lnSpc>
                  <a:spcPts val="2599"/>
                </a:lnSpc>
              </a:pPr>
              <a:r>
                <a:rPr lang="en-US" sz="2599">
                  <a:solidFill>
                    <a:srgbClr val="24225C"/>
                  </a:solidFill>
                  <a:latin typeface="Assistant Bold"/>
                </a:rPr>
                <a:t>Informasi Kepribadian dalam Lingkungan Sosial</a:t>
              </a:r>
            </a:p>
          </p:txBody>
        </p:sp>
        <p:sp>
          <p:nvSpPr>
            <p:cNvPr id="18" name="TextBox 18"/>
            <p:cNvSpPr txBox="1"/>
            <p:nvPr/>
          </p:nvSpPr>
          <p:spPr>
            <a:xfrm>
              <a:off x="503952" y="2184892"/>
              <a:ext cx="4189693" cy="3026833"/>
            </a:xfrm>
            <a:prstGeom prst="rect">
              <a:avLst/>
            </a:prstGeom>
          </p:spPr>
          <p:txBody>
            <a:bodyPr lIns="0" tIns="0" rIns="0" bIns="0" rtlCol="0" anchor="t">
              <a:spAutoFit/>
            </a:bodyPr>
            <a:lstStyle/>
            <a:p>
              <a:pPr algn="ctr">
                <a:lnSpc>
                  <a:spcPts val="2600"/>
                </a:lnSpc>
              </a:pPr>
              <a:r>
                <a:rPr lang="en-US" sz="2000">
                  <a:solidFill>
                    <a:srgbClr val="24225C"/>
                  </a:solidFill>
                  <a:latin typeface="Barlow Light Bold"/>
                </a:rPr>
                <a:t>Menampilkan informasi kepribadian dalam hubungan percintaan, dalam hubungan pertemanan, serta bagaimana gaya dari kepribadian tersebut jika berperan sebagai orang tua.</a:t>
              </a:r>
            </a:p>
          </p:txBody>
        </p:sp>
      </p:grpSp>
      <p:grpSp>
        <p:nvGrpSpPr>
          <p:cNvPr id="19" name="Group 19"/>
          <p:cNvGrpSpPr/>
          <p:nvPr/>
        </p:nvGrpSpPr>
        <p:grpSpPr>
          <a:xfrm>
            <a:off x="1028700" y="9544050"/>
            <a:ext cx="473857" cy="473857"/>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1" name="TextBox 21"/>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3371556" y="9544050"/>
            <a:ext cx="473857" cy="473857"/>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4" name="TextBox 2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1265629" y="9544050"/>
            <a:ext cx="2342856" cy="473857"/>
            <a:chOff x="0" y="0"/>
            <a:chExt cx="617048" cy="124802"/>
          </a:xfrm>
        </p:grpSpPr>
        <p:sp>
          <p:nvSpPr>
            <p:cNvPr id="26" name="Freeform 26"/>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7" name="TextBox 27"/>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15701935" y="9544050"/>
            <a:ext cx="473857" cy="47385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0" name="TextBox 3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1" name="Group 31"/>
          <p:cNvGrpSpPr/>
          <p:nvPr/>
        </p:nvGrpSpPr>
        <p:grpSpPr>
          <a:xfrm>
            <a:off x="16790205" y="9544050"/>
            <a:ext cx="473857" cy="473857"/>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3" name="TextBox 33"/>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pic>
        <p:nvPicPr>
          <p:cNvPr id="34" name="Picture 34"/>
          <p:cNvPicPr>
            <a:picLocks noChangeAspect="1"/>
          </p:cNvPicPr>
          <p:nvPr/>
        </p:nvPicPr>
        <p:blipFill>
          <a:blip r:embed="rId6"/>
          <a:srcRect t="541"/>
          <a:stretch>
            <a:fillRect/>
          </a:stretch>
        </p:blipFill>
        <p:spPr>
          <a:xfrm>
            <a:off x="10639045" y="3414922"/>
            <a:ext cx="7763764" cy="6129128"/>
          </a:xfrm>
          <a:prstGeom prst="rect">
            <a:avLst/>
          </a:prstGeom>
        </p:spPr>
      </p:pic>
      <p:grpSp>
        <p:nvGrpSpPr>
          <p:cNvPr id="35" name="Group 35"/>
          <p:cNvGrpSpPr/>
          <p:nvPr/>
        </p:nvGrpSpPr>
        <p:grpSpPr>
          <a:xfrm>
            <a:off x="15938863" y="9544050"/>
            <a:ext cx="1088270" cy="473857"/>
            <a:chOff x="0" y="0"/>
            <a:chExt cx="286623" cy="124802"/>
          </a:xfrm>
        </p:grpSpPr>
        <p:sp>
          <p:nvSpPr>
            <p:cNvPr id="36" name="Freeform 36"/>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37" name="TextBox 37"/>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38" name="Group 38"/>
          <p:cNvGrpSpPr/>
          <p:nvPr/>
        </p:nvGrpSpPr>
        <p:grpSpPr>
          <a:xfrm>
            <a:off x="8674905" y="9544050"/>
            <a:ext cx="473857" cy="473857"/>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40" name="TextBox 4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41" name="Group 41"/>
          <p:cNvGrpSpPr/>
          <p:nvPr/>
        </p:nvGrpSpPr>
        <p:grpSpPr>
          <a:xfrm>
            <a:off x="9139238" y="9544050"/>
            <a:ext cx="473857" cy="473857"/>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43" name="TextBox 43"/>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44" name="Group 44"/>
          <p:cNvGrpSpPr/>
          <p:nvPr/>
        </p:nvGrpSpPr>
        <p:grpSpPr>
          <a:xfrm>
            <a:off x="8911834" y="9544050"/>
            <a:ext cx="464332" cy="473857"/>
            <a:chOff x="0" y="0"/>
            <a:chExt cx="122293" cy="124802"/>
          </a:xfrm>
        </p:grpSpPr>
        <p:sp>
          <p:nvSpPr>
            <p:cNvPr id="45" name="Freeform 45"/>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46" name="TextBox 46"/>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47" name="Picture 4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973740" y="9648895"/>
            <a:ext cx="350045" cy="281309"/>
          </a:xfrm>
          <a:prstGeom prst="rect">
            <a:avLst/>
          </a:prstGeom>
        </p:spPr>
      </p:pic>
      <p:sp>
        <p:nvSpPr>
          <p:cNvPr id="48" name="TextBox 48"/>
          <p:cNvSpPr txBox="1"/>
          <p:nvPr/>
        </p:nvSpPr>
        <p:spPr>
          <a:xfrm>
            <a:off x="1028700" y="1008219"/>
            <a:ext cx="16221075" cy="847613"/>
          </a:xfrm>
          <a:prstGeom prst="rect">
            <a:avLst/>
          </a:prstGeom>
        </p:spPr>
        <p:txBody>
          <a:bodyPr lIns="0" tIns="0" rIns="0" bIns="0" rtlCol="0" anchor="t">
            <a:spAutoFit/>
          </a:bodyPr>
          <a:lstStyle/>
          <a:p>
            <a:pPr algn="ctr">
              <a:lnSpc>
                <a:spcPts val="6299"/>
              </a:lnSpc>
            </a:pPr>
            <a:r>
              <a:rPr lang="en-US" sz="6999">
                <a:solidFill>
                  <a:srgbClr val="24225C"/>
                </a:solidFill>
                <a:latin typeface="Assistant Bold"/>
              </a:rPr>
              <a:t>Fitur</a:t>
            </a:r>
          </a:p>
        </p:txBody>
      </p:sp>
      <p:sp>
        <p:nvSpPr>
          <p:cNvPr id="49" name="TextBox 49"/>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50" name="TextBox 50"/>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11/21</a:t>
            </a:r>
          </a:p>
        </p:txBody>
      </p:sp>
      <p:pic>
        <p:nvPicPr>
          <p:cNvPr id="51" name="Picture 5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04266" y="2510637"/>
            <a:ext cx="975793" cy="975793"/>
          </a:xfrm>
          <a:prstGeom prst="rect">
            <a:avLst/>
          </a:prstGeom>
        </p:spPr>
      </p:pic>
      <p:grpSp>
        <p:nvGrpSpPr>
          <p:cNvPr id="52" name="Group 52"/>
          <p:cNvGrpSpPr/>
          <p:nvPr/>
        </p:nvGrpSpPr>
        <p:grpSpPr>
          <a:xfrm>
            <a:off x="7459728" y="2756574"/>
            <a:ext cx="464868" cy="464868"/>
            <a:chOff x="0" y="0"/>
            <a:chExt cx="812800" cy="812800"/>
          </a:xfrm>
        </p:grpSpPr>
        <p:sp>
          <p:nvSpPr>
            <p:cNvPr id="53" name="Freeform 5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939E6"/>
            </a:solidFill>
          </p:spPr>
        </p:sp>
        <p:sp>
          <p:nvSpPr>
            <p:cNvPr id="54" name="TextBox 5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4475"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143000" y="0"/>
            <a:ext cx="10287000" cy="102870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292710" flipV="1">
            <a:off x="9504594" y="3800129"/>
            <a:ext cx="12394681" cy="9374886"/>
          </a:xfrm>
          <a:prstGeom prst="rect">
            <a:avLst/>
          </a:prstGeom>
        </p:spPr>
      </p:pic>
      <p:grpSp>
        <p:nvGrpSpPr>
          <p:cNvPr id="5" name="Group 5"/>
          <p:cNvGrpSpPr/>
          <p:nvPr/>
        </p:nvGrpSpPr>
        <p:grpSpPr>
          <a:xfrm>
            <a:off x="9376166" y="915366"/>
            <a:ext cx="7887896" cy="4334203"/>
            <a:chOff x="0" y="0"/>
            <a:chExt cx="1826726" cy="1003741"/>
          </a:xfrm>
        </p:grpSpPr>
        <p:sp>
          <p:nvSpPr>
            <p:cNvPr id="6" name="Freeform 6"/>
            <p:cNvSpPr/>
            <p:nvPr/>
          </p:nvSpPr>
          <p:spPr>
            <a:xfrm>
              <a:off x="0" y="0"/>
              <a:ext cx="1826726" cy="1003741"/>
            </a:xfrm>
            <a:custGeom>
              <a:avLst/>
              <a:gdLst/>
              <a:ahLst/>
              <a:cxnLst/>
              <a:rect l="l" t="t" r="r" b="b"/>
              <a:pathLst>
                <a:path w="1826726" h="1003741">
                  <a:moveTo>
                    <a:pt x="1702266" y="1003740"/>
                  </a:moveTo>
                  <a:lnTo>
                    <a:pt x="124460" y="1003740"/>
                  </a:lnTo>
                  <a:cubicBezTo>
                    <a:pt x="55880" y="1003740"/>
                    <a:pt x="0" y="947860"/>
                    <a:pt x="0" y="879280"/>
                  </a:cubicBezTo>
                  <a:lnTo>
                    <a:pt x="0" y="124460"/>
                  </a:lnTo>
                  <a:cubicBezTo>
                    <a:pt x="0" y="55880"/>
                    <a:pt x="55880" y="0"/>
                    <a:pt x="124460" y="0"/>
                  </a:cubicBezTo>
                  <a:lnTo>
                    <a:pt x="1702266" y="0"/>
                  </a:lnTo>
                  <a:cubicBezTo>
                    <a:pt x="1770846" y="0"/>
                    <a:pt x="1826726" y="55880"/>
                    <a:pt x="1826726" y="124460"/>
                  </a:cubicBezTo>
                  <a:lnTo>
                    <a:pt x="1826726" y="879281"/>
                  </a:lnTo>
                  <a:cubicBezTo>
                    <a:pt x="1826726" y="947861"/>
                    <a:pt x="1770846" y="1003741"/>
                    <a:pt x="1702266" y="1003741"/>
                  </a:cubicBezTo>
                  <a:close/>
                </a:path>
              </a:pathLst>
            </a:custGeom>
            <a:solidFill>
              <a:srgbClr val="FFFFFF"/>
            </a:solidFill>
          </p:spPr>
        </p:sp>
      </p:grpSp>
      <p:grpSp>
        <p:nvGrpSpPr>
          <p:cNvPr id="7" name="Group 7"/>
          <p:cNvGrpSpPr/>
          <p:nvPr/>
        </p:nvGrpSpPr>
        <p:grpSpPr>
          <a:xfrm>
            <a:off x="9376166" y="5636022"/>
            <a:ext cx="7887896" cy="3162478"/>
            <a:chOff x="0" y="0"/>
            <a:chExt cx="1826726" cy="732385"/>
          </a:xfrm>
        </p:grpSpPr>
        <p:sp>
          <p:nvSpPr>
            <p:cNvPr id="8" name="Freeform 8"/>
            <p:cNvSpPr/>
            <p:nvPr/>
          </p:nvSpPr>
          <p:spPr>
            <a:xfrm>
              <a:off x="0" y="0"/>
              <a:ext cx="1826726" cy="732386"/>
            </a:xfrm>
            <a:custGeom>
              <a:avLst/>
              <a:gdLst/>
              <a:ahLst/>
              <a:cxnLst/>
              <a:rect l="l" t="t" r="r" b="b"/>
              <a:pathLst>
                <a:path w="1826726" h="732386">
                  <a:moveTo>
                    <a:pt x="1702266" y="732385"/>
                  </a:moveTo>
                  <a:lnTo>
                    <a:pt x="124460" y="732385"/>
                  </a:lnTo>
                  <a:cubicBezTo>
                    <a:pt x="55880" y="732385"/>
                    <a:pt x="0" y="676505"/>
                    <a:pt x="0" y="607925"/>
                  </a:cubicBezTo>
                  <a:lnTo>
                    <a:pt x="0" y="124460"/>
                  </a:lnTo>
                  <a:cubicBezTo>
                    <a:pt x="0" y="55880"/>
                    <a:pt x="55880" y="0"/>
                    <a:pt x="124460" y="0"/>
                  </a:cubicBezTo>
                  <a:lnTo>
                    <a:pt x="1702266" y="0"/>
                  </a:lnTo>
                  <a:cubicBezTo>
                    <a:pt x="1770846" y="0"/>
                    <a:pt x="1826726" y="55880"/>
                    <a:pt x="1826726" y="124460"/>
                  </a:cubicBezTo>
                  <a:lnTo>
                    <a:pt x="1826726" y="607926"/>
                  </a:lnTo>
                  <a:cubicBezTo>
                    <a:pt x="1826726" y="676506"/>
                    <a:pt x="1770846" y="732386"/>
                    <a:pt x="1702266" y="732386"/>
                  </a:cubicBezTo>
                  <a:close/>
                </a:path>
              </a:pathLst>
            </a:custGeom>
            <a:solidFill>
              <a:srgbClr val="FFFFFF"/>
            </a:solidFill>
          </p:spPr>
        </p:sp>
      </p:grpSp>
      <p:grpSp>
        <p:nvGrpSpPr>
          <p:cNvPr id="9" name="Group 9"/>
          <p:cNvGrpSpPr>
            <a:grpSpLocks noChangeAspect="1"/>
          </p:cNvGrpSpPr>
          <p:nvPr/>
        </p:nvGrpSpPr>
        <p:grpSpPr>
          <a:xfrm>
            <a:off x="1028700" y="915366"/>
            <a:ext cx="7883134" cy="7883134"/>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4891" r="-24891"/>
              </a:stretch>
            </a:blip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107602" flipV="1">
            <a:off x="-1780787" y="-1649759"/>
            <a:ext cx="7082464" cy="5356918"/>
          </a:xfrm>
          <a:prstGeom prst="rect">
            <a:avLst/>
          </a:prstGeom>
        </p:spPr>
      </p:pic>
      <p:grpSp>
        <p:nvGrpSpPr>
          <p:cNvPr id="12" name="Group 12"/>
          <p:cNvGrpSpPr/>
          <p:nvPr/>
        </p:nvGrpSpPr>
        <p:grpSpPr>
          <a:xfrm>
            <a:off x="1028700" y="9544050"/>
            <a:ext cx="473857" cy="47385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4" name="TextBox 1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5" name="Group 15"/>
          <p:cNvGrpSpPr/>
          <p:nvPr/>
        </p:nvGrpSpPr>
        <p:grpSpPr>
          <a:xfrm>
            <a:off x="3371556" y="9544050"/>
            <a:ext cx="473857" cy="473857"/>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7" name="TextBox 1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8" name="Group 18"/>
          <p:cNvGrpSpPr/>
          <p:nvPr/>
        </p:nvGrpSpPr>
        <p:grpSpPr>
          <a:xfrm>
            <a:off x="1265629" y="9544050"/>
            <a:ext cx="2342856" cy="473857"/>
            <a:chOff x="0" y="0"/>
            <a:chExt cx="617048" cy="124802"/>
          </a:xfrm>
        </p:grpSpPr>
        <p:sp>
          <p:nvSpPr>
            <p:cNvPr id="19" name="Freeform 19"/>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0" name="TextBox 20"/>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1" name="Group 21"/>
          <p:cNvGrpSpPr/>
          <p:nvPr/>
        </p:nvGrpSpPr>
        <p:grpSpPr>
          <a:xfrm>
            <a:off x="15701935" y="9544050"/>
            <a:ext cx="473857" cy="473857"/>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3" name="TextBox 23"/>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4" name="Group 24"/>
          <p:cNvGrpSpPr/>
          <p:nvPr/>
        </p:nvGrpSpPr>
        <p:grpSpPr>
          <a:xfrm>
            <a:off x="16790205" y="9544050"/>
            <a:ext cx="473857" cy="473857"/>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6" name="TextBox 2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7" name="Group 27"/>
          <p:cNvGrpSpPr/>
          <p:nvPr/>
        </p:nvGrpSpPr>
        <p:grpSpPr>
          <a:xfrm>
            <a:off x="15938863" y="9544050"/>
            <a:ext cx="1088270" cy="473857"/>
            <a:chOff x="0" y="0"/>
            <a:chExt cx="286623" cy="124802"/>
          </a:xfrm>
        </p:grpSpPr>
        <p:sp>
          <p:nvSpPr>
            <p:cNvPr id="28" name="Freeform 28"/>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29" name="TextBox 29"/>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30" name="Group 30"/>
          <p:cNvGrpSpPr/>
          <p:nvPr/>
        </p:nvGrpSpPr>
        <p:grpSpPr>
          <a:xfrm>
            <a:off x="8674905" y="9544050"/>
            <a:ext cx="473857" cy="473857"/>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2" name="TextBox 32"/>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3" name="Group 33"/>
          <p:cNvGrpSpPr/>
          <p:nvPr/>
        </p:nvGrpSpPr>
        <p:grpSpPr>
          <a:xfrm>
            <a:off x="9139238" y="9544050"/>
            <a:ext cx="473857" cy="473857"/>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5" name="TextBox 3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6" name="Group 36"/>
          <p:cNvGrpSpPr/>
          <p:nvPr/>
        </p:nvGrpSpPr>
        <p:grpSpPr>
          <a:xfrm>
            <a:off x="8911834" y="9544050"/>
            <a:ext cx="464332" cy="473857"/>
            <a:chOff x="0" y="0"/>
            <a:chExt cx="122293" cy="124802"/>
          </a:xfrm>
        </p:grpSpPr>
        <p:sp>
          <p:nvSpPr>
            <p:cNvPr id="37" name="Freeform 37"/>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38" name="TextBox 38"/>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39" name="Picture 3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973740" y="9648895"/>
            <a:ext cx="350045" cy="281309"/>
          </a:xfrm>
          <a:prstGeom prst="rect">
            <a:avLst/>
          </a:prstGeom>
        </p:spPr>
      </p:pic>
      <p:sp>
        <p:nvSpPr>
          <p:cNvPr id="40" name="TextBox 40"/>
          <p:cNvSpPr txBox="1"/>
          <p:nvPr/>
        </p:nvSpPr>
        <p:spPr>
          <a:xfrm>
            <a:off x="9934039" y="1787309"/>
            <a:ext cx="6772150" cy="847613"/>
          </a:xfrm>
          <a:prstGeom prst="rect">
            <a:avLst/>
          </a:prstGeom>
        </p:spPr>
        <p:txBody>
          <a:bodyPr lIns="0" tIns="0" rIns="0" bIns="0" rtlCol="0" anchor="t">
            <a:spAutoFit/>
          </a:bodyPr>
          <a:lstStyle/>
          <a:p>
            <a:pPr algn="ctr">
              <a:lnSpc>
                <a:spcPts val="6299"/>
              </a:lnSpc>
            </a:pPr>
            <a:r>
              <a:rPr lang="en-US" sz="6999">
                <a:solidFill>
                  <a:srgbClr val="24225C"/>
                </a:solidFill>
                <a:latin typeface="Assistant Bold"/>
              </a:rPr>
              <a:t>Thank you</a:t>
            </a:r>
          </a:p>
        </p:txBody>
      </p:sp>
      <p:sp>
        <p:nvSpPr>
          <p:cNvPr id="41" name="TextBox 41"/>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42" name="TextBox 42"/>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12/21</a:t>
            </a:r>
          </a:p>
        </p:txBody>
      </p:sp>
      <p:sp>
        <p:nvSpPr>
          <p:cNvPr id="43" name="TextBox 43"/>
          <p:cNvSpPr txBox="1"/>
          <p:nvPr/>
        </p:nvSpPr>
        <p:spPr>
          <a:xfrm>
            <a:off x="9697111" y="3138740"/>
            <a:ext cx="7330023" cy="1086150"/>
          </a:xfrm>
          <a:prstGeom prst="rect">
            <a:avLst/>
          </a:prstGeom>
        </p:spPr>
        <p:txBody>
          <a:bodyPr lIns="0" tIns="0" rIns="0" bIns="0" rtlCol="0" anchor="t">
            <a:spAutoFit/>
          </a:bodyPr>
          <a:lstStyle/>
          <a:p>
            <a:pPr algn="ctr">
              <a:lnSpc>
                <a:spcPts val="2859"/>
              </a:lnSpc>
            </a:pPr>
            <a:r>
              <a:rPr lang="en-US" sz="2199">
                <a:solidFill>
                  <a:srgbClr val="24225C"/>
                </a:solidFill>
                <a:latin typeface="Barlow Light Bold"/>
              </a:rPr>
              <a:t>Kami ucapkan terima kasih kepada seluruh pihak yang telah membantu kami dalam penyusunan bahan presentasi ini, semoga yang disemogakan cepat tersemogakan.</a:t>
            </a:r>
          </a:p>
        </p:txBody>
      </p:sp>
      <p:sp>
        <p:nvSpPr>
          <p:cNvPr id="44" name="TextBox 44"/>
          <p:cNvSpPr txBox="1"/>
          <p:nvPr/>
        </p:nvSpPr>
        <p:spPr>
          <a:xfrm>
            <a:off x="9934039" y="5855279"/>
            <a:ext cx="6772150" cy="2657289"/>
          </a:xfrm>
          <a:prstGeom prst="rect">
            <a:avLst/>
          </a:prstGeom>
        </p:spPr>
        <p:txBody>
          <a:bodyPr lIns="0" tIns="0" rIns="0" bIns="0" rtlCol="0" anchor="t">
            <a:spAutoFit/>
          </a:bodyPr>
          <a:lstStyle/>
          <a:p>
            <a:pPr algn="ctr">
              <a:lnSpc>
                <a:spcPts val="4200"/>
              </a:lnSpc>
            </a:pPr>
            <a:r>
              <a:rPr lang="en-US" sz="3000">
                <a:solidFill>
                  <a:srgbClr val="24225C"/>
                </a:solidFill>
                <a:latin typeface="Assistant Bold"/>
              </a:rPr>
              <a:t>Universitas Hasanuddin</a:t>
            </a:r>
          </a:p>
          <a:p>
            <a:pPr algn="ctr">
              <a:lnSpc>
                <a:spcPts val="4200"/>
              </a:lnSpc>
            </a:pPr>
            <a:r>
              <a:rPr lang="en-US" sz="3000">
                <a:solidFill>
                  <a:srgbClr val="24225C"/>
                </a:solidFill>
                <a:latin typeface="Assistant Bold"/>
              </a:rPr>
              <a:t>Fakultas Teknik</a:t>
            </a:r>
          </a:p>
          <a:p>
            <a:pPr algn="ctr">
              <a:lnSpc>
                <a:spcPts val="4200"/>
              </a:lnSpc>
            </a:pPr>
            <a:r>
              <a:rPr lang="en-US" sz="3000">
                <a:solidFill>
                  <a:srgbClr val="24225C"/>
                </a:solidFill>
                <a:latin typeface="Assistant Bold"/>
              </a:rPr>
              <a:t>Teknik Informatika</a:t>
            </a:r>
          </a:p>
          <a:p>
            <a:pPr algn="ctr">
              <a:lnSpc>
                <a:spcPts val="4200"/>
              </a:lnSpc>
            </a:pPr>
            <a:r>
              <a:rPr lang="en-US" sz="3000">
                <a:solidFill>
                  <a:srgbClr val="24225C"/>
                </a:solidFill>
                <a:latin typeface="Assistant Bold"/>
              </a:rPr>
              <a:t>Kelas A</a:t>
            </a:r>
          </a:p>
          <a:p>
            <a:pPr algn="ctr">
              <a:lnSpc>
                <a:spcPts val="4200"/>
              </a:lnSpc>
            </a:pPr>
            <a:r>
              <a:rPr lang="en-US" sz="3000">
                <a:solidFill>
                  <a:srgbClr val="24225C"/>
                </a:solidFill>
                <a:latin typeface="Assistant Bold"/>
              </a:rPr>
              <a:t>Mata Kuliah Sistem Informasi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9238"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143000" y="0"/>
            <a:ext cx="10287000" cy="102870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8179" flipH="1">
            <a:off x="-633659" y="5792055"/>
            <a:ext cx="19555318" cy="1589314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80762" flipH="1" flipV="1">
            <a:off x="286862" y="-7402696"/>
            <a:ext cx="14453316" cy="10931963"/>
          </a:xfrm>
          <a:prstGeom prst="rect">
            <a:avLst/>
          </a:prstGeom>
        </p:spPr>
      </p:pic>
      <p:grpSp>
        <p:nvGrpSpPr>
          <p:cNvPr id="6" name="Group 6"/>
          <p:cNvGrpSpPr/>
          <p:nvPr/>
        </p:nvGrpSpPr>
        <p:grpSpPr>
          <a:xfrm>
            <a:off x="14869827" y="2797700"/>
            <a:ext cx="2816713" cy="473857"/>
            <a:chOff x="0" y="0"/>
            <a:chExt cx="3755617" cy="631810"/>
          </a:xfrm>
        </p:grpSpPr>
        <p:grpSp>
          <p:nvGrpSpPr>
            <p:cNvPr id="7" name="Group 7"/>
            <p:cNvGrpSpPr/>
            <p:nvPr/>
          </p:nvGrpSpPr>
          <p:grpSpPr>
            <a:xfrm>
              <a:off x="0" y="0"/>
              <a:ext cx="631810" cy="631810"/>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3123808" y="0"/>
              <a:ext cx="631810" cy="63181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2000"/>
                  </a:lnSpc>
                </a:pPr>
                <a:endParaRPr/>
              </a:p>
            </p:txBody>
          </p:sp>
        </p:grpSp>
        <p:grpSp>
          <p:nvGrpSpPr>
            <p:cNvPr id="13" name="Group 13"/>
            <p:cNvGrpSpPr/>
            <p:nvPr/>
          </p:nvGrpSpPr>
          <p:grpSpPr>
            <a:xfrm>
              <a:off x="315905" y="0"/>
              <a:ext cx="3123808" cy="631810"/>
              <a:chOff x="0" y="0"/>
              <a:chExt cx="617048" cy="124802"/>
            </a:xfrm>
          </p:grpSpPr>
          <p:sp>
            <p:nvSpPr>
              <p:cNvPr id="14" name="Freeform 14"/>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15" name="TextBox 15"/>
              <p:cNvSpPr txBox="1"/>
              <p:nvPr/>
            </p:nvSpPr>
            <p:spPr>
              <a:xfrm>
                <a:off x="0" y="-9525"/>
                <a:ext cx="812800" cy="822325"/>
              </a:xfrm>
              <a:prstGeom prst="rect">
                <a:avLst/>
              </a:prstGeom>
            </p:spPr>
            <p:txBody>
              <a:bodyPr lIns="50800" tIns="50800" rIns="50800" bIns="50800" rtlCol="0" anchor="ctr"/>
              <a:lstStyle/>
              <a:p>
                <a:pPr algn="ctr">
                  <a:lnSpc>
                    <a:spcPts val="2000"/>
                  </a:lnSpc>
                </a:pPr>
                <a:endParaRPr/>
              </a:p>
            </p:txBody>
          </p:sp>
        </p:grpSp>
        <p:sp>
          <p:nvSpPr>
            <p:cNvPr id="16" name="TextBox 16"/>
            <p:cNvSpPr txBox="1"/>
            <p:nvPr/>
          </p:nvSpPr>
          <p:spPr>
            <a:xfrm>
              <a:off x="299358" y="145513"/>
              <a:ext cx="3140355" cy="369309"/>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#2 PROYEK</a:t>
              </a:r>
            </a:p>
          </p:txBody>
        </p:sp>
      </p:grpSp>
      <p:sp>
        <p:nvSpPr>
          <p:cNvPr id="17" name="TextBox 17"/>
          <p:cNvSpPr txBox="1"/>
          <p:nvPr/>
        </p:nvSpPr>
        <p:spPr>
          <a:xfrm>
            <a:off x="9531579" y="6199322"/>
            <a:ext cx="8110538" cy="332740"/>
          </a:xfrm>
          <a:prstGeom prst="rect">
            <a:avLst/>
          </a:prstGeom>
        </p:spPr>
        <p:txBody>
          <a:bodyPr lIns="0" tIns="0" rIns="0" bIns="0" rtlCol="0" anchor="t">
            <a:spAutoFit/>
          </a:bodyPr>
          <a:lstStyle/>
          <a:p>
            <a:pPr algn="r">
              <a:lnSpc>
                <a:spcPts val="2599"/>
              </a:lnSpc>
            </a:pPr>
            <a:r>
              <a:rPr lang="en-US" sz="2599" dirty="0">
                <a:solidFill>
                  <a:srgbClr val="24225C"/>
                </a:solidFill>
                <a:latin typeface="Assistant Bold Italics"/>
              </a:rPr>
              <a:t>Android Platform</a:t>
            </a:r>
          </a:p>
        </p:txBody>
      </p:sp>
      <p:sp>
        <p:nvSpPr>
          <p:cNvPr id="18" name="TextBox 18"/>
          <p:cNvSpPr txBox="1"/>
          <p:nvPr/>
        </p:nvSpPr>
        <p:spPr>
          <a:xfrm>
            <a:off x="9576003" y="3815475"/>
            <a:ext cx="8110537" cy="2352674"/>
          </a:xfrm>
          <a:prstGeom prst="rect">
            <a:avLst/>
          </a:prstGeom>
        </p:spPr>
        <p:txBody>
          <a:bodyPr lIns="0" tIns="0" rIns="0" bIns="0" rtlCol="0" anchor="t">
            <a:spAutoFit/>
          </a:bodyPr>
          <a:lstStyle/>
          <a:p>
            <a:pPr algn="r">
              <a:lnSpc>
                <a:spcPts val="8999"/>
              </a:lnSpc>
            </a:pPr>
            <a:r>
              <a:rPr lang="en-US" sz="9999">
                <a:solidFill>
                  <a:srgbClr val="24225C"/>
                </a:solidFill>
                <a:latin typeface="Assistant Bold"/>
              </a:rPr>
              <a:t>Pendaftaran Klinik</a:t>
            </a:r>
          </a:p>
        </p:txBody>
      </p:sp>
      <p:pic>
        <p:nvPicPr>
          <p:cNvPr id="20" name="Picture 20"/>
          <p:cNvPicPr>
            <a:picLocks noChangeAspect="1"/>
          </p:cNvPicPr>
          <p:nvPr/>
        </p:nvPicPr>
        <p:blipFill>
          <a:blip r:embed="rId8"/>
          <a:srcRect/>
          <a:stretch>
            <a:fillRect/>
          </a:stretch>
        </p:blipFill>
        <p:spPr>
          <a:xfrm>
            <a:off x="427742" y="1028700"/>
            <a:ext cx="8716258"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8238" y="0"/>
            <a:ext cx="10287000" cy="10287000"/>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39238" y="0"/>
            <a:ext cx="10287000" cy="10287000"/>
          </a:xfrm>
          <a:prstGeom prst="rect">
            <a:avLst/>
          </a:prstGeom>
        </p:spPr>
      </p:pic>
      <p:sp>
        <p:nvSpPr>
          <p:cNvPr id="4" name="TextBox 4"/>
          <p:cNvSpPr txBox="1"/>
          <p:nvPr/>
        </p:nvSpPr>
        <p:spPr>
          <a:xfrm>
            <a:off x="1028700" y="1238250"/>
            <a:ext cx="7080426" cy="847613"/>
          </a:xfrm>
          <a:prstGeom prst="rect">
            <a:avLst/>
          </a:prstGeom>
        </p:spPr>
        <p:txBody>
          <a:bodyPr lIns="0" tIns="0" rIns="0" bIns="0" rtlCol="0" anchor="t">
            <a:spAutoFit/>
          </a:bodyPr>
          <a:lstStyle/>
          <a:p>
            <a:pPr>
              <a:lnSpc>
                <a:spcPts val="6299"/>
              </a:lnSpc>
            </a:pPr>
            <a:r>
              <a:rPr lang="en-US" sz="6999">
                <a:solidFill>
                  <a:srgbClr val="24225C"/>
                </a:solidFill>
                <a:latin typeface="Assistant Bold"/>
              </a:rPr>
              <a:t>Daftar Isi</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268617">
            <a:off x="11642282" y="-6675289"/>
            <a:ext cx="12657383" cy="102870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14681">
            <a:off x="-5458584" y="3995569"/>
            <a:ext cx="12657383" cy="10287000"/>
          </a:xfrm>
          <a:prstGeom prst="rect">
            <a:avLst/>
          </a:prstGeom>
        </p:spPr>
      </p:pic>
      <p:grpSp>
        <p:nvGrpSpPr>
          <p:cNvPr id="7" name="Group 7"/>
          <p:cNvGrpSpPr/>
          <p:nvPr/>
        </p:nvGrpSpPr>
        <p:grpSpPr>
          <a:xfrm>
            <a:off x="1028700" y="9544050"/>
            <a:ext cx="473857" cy="47385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3371556" y="9544050"/>
            <a:ext cx="473857" cy="473857"/>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2" name="TextBox 12"/>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3" name="Group 13"/>
          <p:cNvGrpSpPr/>
          <p:nvPr/>
        </p:nvGrpSpPr>
        <p:grpSpPr>
          <a:xfrm>
            <a:off x="8674905" y="9544050"/>
            <a:ext cx="473857" cy="473857"/>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5" name="TextBox 1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6" name="Group 16"/>
          <p:cNvGrpSpPr/>
          <p:nvPr/>
        </p:nvGrpSpPr>
        <p:grpSpPr>
          <a:xfrm>
            <a:off x="9139238" y="9544050"/>
            <a:ext cx="473857" cy="47385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8" name="TextBox 1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9" name="Group 19"/>
          <p:cNvGrpSpPr/>
          <p:nvPr/>
        </p:nvGrpSpPr>
        <p:grpSpPr>
          <a:xfrm>
            <a:off x="1265629" y="9544050"/>
            <a:ext cx="2342856" cy="473857"/>
            <a:chOff x="0" y="0"/>
            <a:chExt cx="617048" cy="124802"/>
          </a:xfrm>
        </p:grpSpPr>
        <p:sp>
          <p:nvSpPr>
            <p:cNvPr id="20" name="Freeform 20"/>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1" name="TextBox 2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8911834" y="9544050"/>
            <a:ext cx="464332" cy="473857"/>
            <a:chOff x="0" y="0"/>
            <a:chExt cx="122293" cy="124802"/>
          </a:xfrm>
        </p:grpSpPr>
        <p:sp>
          <p:nvSpPr>
            <p:cNvPr id="23" name="Freeform 23"/>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24" name="TextBox 24"/>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15701935" y="9544050"/>
            <a:ext cx="473857" cy="47385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7" name="TextBox 2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16790205" y="9544050"/>
            <a:ext cx="473857" cy="47385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0" name="TextBox 3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1" name="Group 31"/>
          <p:cNvGrpSpPr/>
          <p:nvPr/>
        </p:nvGrpSpPr>
        <p:grpSpPr>
          <a:xfrm>
            <a:off x="15938863" y="9544050"/>
            <a:ext cx="1088270" cy="473857"/>
            <a:chOff x="0" y="0"/>
            <a:chExt cx="286623" cy="124802"/>
          </a:xfrm>
        </p:grpSpPr>
        <p:sp>
          <p:nvSpPr>
            <p:cNvPr id="32" name="Freeform 32"/>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33" name="TextBox 33"/>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34" name="AutoShape 34"/>
          <p:cNvSpPr/>
          <p:nvPr/>
        </p:nvSpPr>
        <p:spPr>
          <a:xfrm>
            <a:off x="8612443" y="1557337"/>
            <a:ext cx="1063114" cy="0"/>
          </a:xfrm>
          <a:prstGeom prst="line">
            <a:avLst/>
          </a:prstGeom>
          <a:ln w="19050" cap="flat">
            <a:solidFill>
              <a:srgbClr val="1D2896"/>
            </a:solidFill>
            <a:prstDash val="solid"/>
            <a:headEnd type="none" w="sm" len="sm"/>
            <a:tailEnd type="none" w="sm" len="sm"/>
          </a:ln>
        </p:spPr>
      </p:sp>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973740" y="9648895"/>
            <a:ext cx="350045" cy="281309"/>
          </a:xfrm>
          <a:prstGeom prst="rect">
            <a:avLst/>
          </a:prstGeom>
        </p:spPr>
      </p:pic>
      <p:grpSp>
        <p:nvGrpSpPr>
          <p:cNvPr id="36" name="Group 36"/>
          <p:cNvGrpSpPr/>
          <p:nvPr/>
        </p:nvGrpSpPr>
        <p:grpSpPr>
          <a:xfrm>
            <a:off x="10295683" y="1257286"/>
            <a:ext cx="6968380" cy="5287627"/>
            <a:chOff x="0" y="0"/>
            <a:chExt cx="9291173" cy="7050169"/>
          </a:xfrm>
        </p:grpSpPr>
        <p:sp>
          <p:nvSpPr>
            <p:cNvPr id="37" name="TextBox 37"/>
            <p:cNvSpPr txBox="1"/>
            <p:nvPr/>
          </p:nvSpPr>
          <p:spPr>
            <a:xfrm>
              <a:off x="970745" y="4307604"/>
              <a:ext cx="7279010" cy="624056"/>
            </a:xfrm>
            <a:prstGeom prst="rect">
              <a:avLst/>
            </a:prstGeom>
          </p:spPr>
          <p:txBody>
            <a:bodyPr lIns="0" tIns="0" rIns="0" bIns="0" rtlCol="0" anchor="t">
              <a:spAutoFit/>
            </a:bodyPr>
            <a:lstStyle/>
            <a:p>
              <a:pPr>
                <a:lnSpc>
                  <a:spcPts val="3240"/>
                </a:lnSpc>
              </a:pPr>
              <a:r>
                <a:rPr lang="en-US" sz="3600">
                  <a:solidFill>
                    <a:srgbClr val="24225C"/>
                  </a:solidFill>
                  <a:latin typeface="Barlow Light"/>
                </a:rPr>
                <a:t>Konfigurasi</a:t>
              </a:r>
            </a:p>
          </p:txBody>
        </p:sp>
        <p:sp>
          <p:nvSpPr>
            <p:cNvPr id="38" name="TextBox 38"/>
            <p:cNvSpPr txBox="1"/>
            <p:nvPr/>
          </p:nvSpPr>
          <p:spPr>
            <a:xfrm>
              <a:off x="958045" y="1159709"/>
              <a:ext cx="8314079" cy="624056"/>
            </a:xfrm>
            <a:prstGeom prst="rect">
              <a:avLst/>
            </a:prstGeom>
          </p:spPr>
          <p:txBody>
            <a:bodyPr lIns="0" tIns="0" rIns="0" bIns="0" rtlCol="0" anchor="t">
              <a:spAutoFit/>
            </a:bodyPr>
            <a:lstStyle/>
            <a:p>
              <a:pPr>
                <a:lnSpc>
                  <a:spcPts val="3240"/>
                </a:lnSpc>
              </a:pPr>
              <a:r>
                <a:rPr lang="en-US" sz="3600">
                  <a:solidFill>
                    <a:srgbClr val="24225C"/>
                  </a:solidFill>
                  <a:latin typeface="Barlow Light"/>
                </a:rPr>
                <a:t>Daftar Isi</a:t>
              </a:r>
            </a:p>
          </p:txBody>
        </p:sp>
        <p:sp>
          <p:nvSpPr>
            <p:cNvPr id="39" name="TextBox 39"/>
            <p:cNvSpPr txBox="1"/>
            <p:nvPr/>
          </p:nvSpPr>
          <p:spPr>
            <a:xfrm>
              <a:off x="970745" y="104775"/>
              <a:ext cx="8314079" cy="624205"/>
            </a:xfrm>
            <a:prstGeom prst="rect">
              <a:avLst/>
            </a:prstGeom>
          </p:spPr>
          <p:txBody>
            <a:bodyPr lIns="0" tIns="0" rIns="0" bIns="0" rtlCol="0" anchor="t">
              <a:spAutoFit/>
            </a:bodyPr>
            <a:lstStyle/>
            <a:p>
              <a:pPr>
                <a:lnSpc>
                  <a:spcPts val="3240"/>
                </a:lnSpc>
              </a:pPr>
              <a:r>
                <a:rPr lang="en-US" sz="3600">
                  <a:solidFill>
                    <a:srgbClr val="24225C"/>
                  </a:solidFill>
                  <a:latin typeface="Barlow Light"/>
                </a:rPr>
                <a:t>Judul Proyek 2</a:t>
              </a:r>
            </a:p>
          </p:txBody>
        </p:sp>
        <p:sp>
          <p:nvSpPr>
            <p:cNvPr id="40" name="TextBox 40"/>
            <p:cNvSpPr txBox="1"/>
            <p:nvPr/>
          </p:nvSpPr>
          <p:spPr>
            <a:xfrm>
              <a:off x="964395" y="3262067"/>
              <a:ext cx="8314079" cy="624205"/>
            </a:xfrm>
            <a:prstGeom prst="rect">
              <a:avLst/>
            </a:prstGeom>
          </p:spPr>
          <p:txBody>
            <a:bodyPr lIns="0" tIns="0" rIns="0" bIns="0" rtlCol="0" anchor="t">
              <a:spAutoFit/>
            </a:bodyPr>
            <a:lstStyle/>
            <a:p>
              <a:pPr>
                <a:lnSpc>
                  <a:spcPts val="3240"/>
                </a:lnSpc>
              </a:pPr>
              <a:r>
                <a:rPr lang="en-US" sz="3600">
                  <a:solidFill>
                    <a:srgbClr val="24225C"/>
                  </a:solidFill>
                  <a:latin typeface="Barlow Light"/>
                </a:rPr>
                <a:t>Sasaran</a:t>
              </a:r>
            </a:p>
          </p:txBody>
        </p:sp>
        <p:sp>
          <p:nvSpPr>
            <p:cNvPr id="41" name="TextBox 41"/>
            <p:cNvSpPr txBox="1"/>
            <p:nvPr/>
          </p:nvSpPr>
          <p:spPr>
            <a:xfrm>
              <a:off x="970745" y="2218889"/>
              <a:ext cx="8320429" cy="624205"/>
            </a:xfrm>
            <a:prstGeom prst="rect">
              <a:avLst/>
            </a:prstGeom>
          </p:spPr>
          <p:txBody>
            <a:bodyPr lIns="0" tIns="0" rIns="0" bIns="0" rtlCol="0" anchor="t">
              <a:spAutoFit/>
            </a:bodyPr>
            <a:lstStyle/>
            <a:p>
              <a:pPr>
                <a:lnSpc>
                  <a:spcPts val="3240"/>
                </a:lnSpc>
              </a:pPr>
              <a:r>
                <a:rPr lang="en-US" sz="3600">
                  <a:solidFill>
                    <a:srgbClr val="24225C"/>
                  </a:solidFill>
                  <a:latin typeface="Barlow Light"/>
                </a:rPr>
                <a:t>Latar Belakang</a:t>
              </a:r>
            </a:p>
          </p:txBody>
        </p:sp>
        <p:sp>
          <p:nvSpPr>
            <p:cNvPr id="42" name="TextBox 42"/>
            <p:cNvSpPr txBox="1"/>
            <p:nvPr/>
          </p:nvSpPr>
          <p:spPr>
            <a:xfrm>
              <a:off x="951695" y="5366784"/>
              <a:ext cx="8320429" cy="624056"/>
            </a:xfrm>
            <a:prstGeom prst="rect">
              <a:avLst/>
            </a:prstGeom>
          </p:spPr>
          <p:txBody>
            <a:bodyPr lIns="0" tIns="0" rIns="0" bIns="0" rtlCol="0" anchor="t">
              <a:spAutoFit/>
            </a:bodyPr>
            <a:lstStyle/>
            <a:p>
              <a:pPr>
                <a:lnSpc>
                  <a:spcPts val="3240"/>
                </a:lnSpc>
              </a:pPr>
              <a:r>
                <a:rPr lang="en-US" sz="3600">
                  <a:solidFill>
                    <a:srgbClr val="24225C"/>
                  </a:solidFill>
                  <a:latin typeface="Barlow Light"/>
                </a:rPr>
                <a:t>Fitur</a:t>
              </a:r>
            </a:p>
          </p:txBody>
        </p:sp>
        <p:sp>
          <p:nvSpPr>
            <p:cNvPr id="43" name="TextBox 43"/>
            <p:cNvSpPr txBox="1"/>
            <p:nvPr/>
          </p:nvSpPr>
          <p:spPr>
            <a:xfrm>
              <a:off x="951695" y="6370692"/>
              <a:ext cx="8320429" cy="624205"/>
            </a:xfrm>
            <a:prstGeom prst="rect">
              <a:avLst/>
            </a:prstGeom>
          </p:spPr>
          <p:txBody>
            <a:bodyPr lIns="0" tIns="0" rIns="0" bIns="0" rtlCol="0" anchor="t">
              <a:spAutoFit/>
            </a:bodyPr>
            <a:lstStyle/>
            <a:p>
              <a:pPr>
                <a:lnSpc>
                  <a:spcPts val="3240"/>
                </a:lnSpc>
              </a:pPr>
              <a:r>
                <a:rPr lang="en-US" sz="3600">
                  <a:solidFill>
                    <a:srgbClr val="24225C"/>
                  </a:solidFill>
                  <a:latin typeface="Barlow Light"/>
                </a:rPr>
                <a:t>Tupoksi Tugas Proyek 1 &amp; 2</a:t>
              </a:r>
            </a:p>
          </p:txBody>
        </p:sp>
        <p:sp>
          <p:nvSpPr>
            <p:cNvPr id="44" name="TextBox 44"/>
            <p:cNvSpPr txBox="1"/>
            <p:nvPr/>
          </p:nvSpPr>
          <p:spPr>
            <a:xfrm>
              <a:off x="0" y="1155482"/>
              <a:ext cx="964395" cy="624205"/>
            </a:xfrm>
            <a:prstGeom prst="rect">
              <a:avLst/>
            </a:prstGeom>
          </p:spPr>
          <p:txBody>
            <a:bodyPr lIns="0" tIns="0" rIns="0" bIns="0" rtlCol="0" anchor="t">
              <a:spAutoFit/>
            </a:bodyPr>
            <a:lstStyle/>
            <a:p>
              <a:pPr>
                <a:lnSpc>
                  <a:spcPts val="3240"/>
                </a:lnSpc>
              </a:pPr>
              <a:r>
                <a:rPr lang="en-US" sz="3600">
                  <a:solidFill>
                    <a:srgbClr val="24225C"/>
                  </a:solidFill>
                  <a:latin typeface="Assistant Bold"/>
                </a:rPr>
                <a:t>14</a:t>
              </a:r>
            </a:p>
          </p:txBody>
        </p:sp>
        <p:sp>
          <p:nvSpPr>
            <p:cNvPr id="45" name="TextBox 45"/>
            <p:cNvSpPr txBox="1"/>
            <p:nvPr/>
          </p:nvSpPr>
          <p:spPr>
            <a:xfrm>
              <a:off x="0" y="3256897"/>
              <a:ext cx="964395" cy="624205"/>
            </a:xfrm>
            <a:prstGeom prst="rect">
              <a:avLst/>
            </a:prstGeom>
          </p:spPr>
          <p:txBody>
            <a:bodyPr lIns="0" tIns="0" rIns="0" bIns="0" rtlCol="0" anchor="t">
              <a:spAutoFit/>
            </a:bodyPr>
            <a:lstStyle/>
            <a:p>
              <a:pPr>
                <a:lnSpc>
                  <a:spcPts val="3240"/>
                </a:lnSpc>
              </a:pPr>
              <a:r>
                <a:rPr lang="en-US" sz="3600">
                  <a:solidFill>
                    <a:srgbClr val="24225C"/>
                  </a:solidFill>
                  <a:latin typeface="Assistant Bold"/>
                </a:rPr>
                <a:t>16</a:t>
              </a:r>
            </a:p>
          </p:txBody>
        </p:sp>
        <p:sp>
          <p:nvSpPr>
            <p:cNvPr id="46" name="TextBox 46"/>
            <p:cNvSpPr txBox="1"/>
            <p:nvPr/>
          </p:nvSpPr>
          <p:spPr>
            <a:xfrm>
              <a:off x="0" y="6425964"/>
              <a:ext cx="964395" cy="624205"/>
            </a:xfrm>
            <a:prstGeom prst="rect">
              <a:avLst/>
            </a:prstGeom>
          </p:spPr>
          <p:txBody>
            <a:bodyPr lIns="0" tIns="0" rIns="0" bIns="0" rtlCol="0" anchor="t">
              <a:spAutoFit/>
            </a:bodyPr>
            <a:lstStyle/>
            <a:p>
              <a:pPr>
                <a:lnSpc>
                  <a:spcPts val="3240"/>
                </a:lnSpc>
              </a:pPr>
              <a:r>
                <a:rPr lang="en-US" sz="3600">
                  <a:solidFill>
                    <a:srgbClr val="24225C"/>
                  </a:solidFill>
                  <a:latin typeface="Assistant Bold"/>
                </a:rPr>
                <a:t>20</a:t>
              </a:r>
            </a:p>
          </p:txBody>
        </p:sp>
        <p:sp>
          <p:nvSpPr>
            <p:cNvPr id="47" name="TextBox 47"/>
            <p:cNvSpPr txBox="1"/>
            <p:nvPr/>
          </p:nvSpPr>
          <p:spPr>
            <a:xfrm>
              <a:off x="0" y="2206189"/>
              <a:ext cx="964395" cy="624205"/>
            </a:xfrm>
            <a:prstGeom prst="rect">
              <a:avLst/>
            </a:prstGeom>
          </p:spPr>
          <p:txBody>
            <a:bodyPr lIns="0" tIns="0" rIns="0" bIns="0" rtlCol="0" anchor="t">
              <a:spAutoFit/>
            </a:bodyPr>
            <a:lstStyle/>
            <a:p>
              <a:pPr>
                <a:lnSpc>
                  <a:spcPts val="3240"/>
                </a:lnSpc>
              </a:pPr>
              <a:r>
                <a:rPr lang="en-US" sz="3600">
                  <a:solidFill>
                    <a:srgbClr val="24225C"/>
                  </a:solidFill>
                  <a:latin typeface="Assistant Bold"/>
                </a:rPr>
                <a:t>15</a:t>
              </a:r>
            </a:p>
          </p:txBody>
        </p:sp>
        <p:sp>
          <p:nvSpPr>
            <p:cNvPr id="48" name="TextBox 48"/>
            <p:cNvSpPr txBox="1"/>
            <p:nvPr/>
          </p:nvSpPr>
          <p:spPr>
            <a:xfrm>
              <a:off x="6350" y="5366784"/>
              <a:ext cx="964395" cy="624205"/>
            </a:xfrm>
            <a:prstGeom prst="rect">
              <a:avLst/>
            </a:prstGeom>
          </p:spPr>
          <p:txBody>
            <a:bodyPr lIns="0" tIns="0" rIns="0" bIns="0" rtlCol="0" anchor="t">
              <a:spAutoFit/>
            </a:bodyPr>
            <a:lstStyle/>
            <a:p>
              <a:pPr>
                <a:lnSpc>
                  <a:spcPts val="3240"/>
                </a:lnSpc>
              </a:pPr>
              <a:r>
                <a:rPr lang="en-US" sz="3600">
                  <a:solidFill>
                    <a:srgbClr val="24225C"/>
                  </a:solidFill>
                  <a:latin typeface="Assistant Bold"/>
                </a:rPr>
                <a:t>19</a:t>
              </a:r>
            </a:p>
          </p:txBody>
        </p:sp>
        <p:sp>
          <p:nvSpPr>
            <p:cNvPr id="49" name="TextBox 49"/>
            <p:cNvSpPr txBox="1"/>
            <p:nvPr/>
          </p:nvSpPr>
          <p:spPr>
            <a:xfrm>
              <a:off x="0" y="104775"/>
              <a:ext cx="964395" cy="624205"/>
            </a:xfrm>
            <a:prstGeom prst="rect">
              <a:avLst/>
            </a:prstGeom>
          </p:spPr>
          <p:txBody>
            <a:bodyPr lIns="0" tIns="0" rIns="0" bIns="0" rtlCol="0" anchor="t">
              <a:spAutoFit/>
            </a:bodyPr>
            <a:lstStyle/>
            <a:p>
              <a:pPr>
                <a:lnSpc>
                  <a:spcPts val="3240"/>
                </a:lnSpc>
              </a:pPr>
              <a:r>
                <a:rPr lang="en-US" sz="3600">
                  <a:solidFill>
                    <a:srgbClr val="24225C"/>
                  </a:solidFill>
                  <a:latin typeface="Assistant Bold"/>
                </a:rPr>
                <a:t>13</a:t>
              </a:r>
            </a:p>
          </p:txBody>
        </p:sp>
        <p:sp>
          <p:nvSpPr>
            <p:cNvPr id="50" name="TextBox 50"/>
            <p:cNvSpPr txBox="1"/>
            <p:nvPr/>
          </p:nvSpPr>
          <p:spPr>
            <a:xfrm>
              <a:off x="0" y="4307604"/>
              <a:ext cx="964395" cy="624205"/>
            </a:xfrm>
            <a:prstGeom prst="rect">
              <a:avLst/>
            </a:prstGeom>
          </p:spPr>
          <p:txBody>
            <a:bodyPr lIns="0" tIns="0" rIns="0" bIns="0" rtlCol="0" anchor="t">
              <a:spAutoFit/>
            </a:bodyPr>
            <a:lstStyle/>
            <a:p>
              <a:pPr>
                <a:lnSpc>
                  <a:spcPts val="3240"/>
                </a:lnSpc>
              </a:pPr>
              <a:r>
                <a:rPr lang="en-US" sz="3600">
                  <a:solidFill>
                    <a:srgbClr val="24225C"/>
                  </a:solidFill>
                  <a:latin typeface="Assistant Bold"/>
                </a:rPr>
                <a:t>17</a:t>
              </a:r>
            </a:p>
          </p:txBody>
        </p:sp>
      </p:grpSp>
      <p:sp>
        <p:nvSpPr>
          <p:cNvPr id="51" name="TextBox 51"/>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52" name="TextBox 52"/>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14/21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l="15359" r="15359"/>
            <a:stretch>
              <a:fillRect/>
            </a:stretch>
          </p:blipFill>
          <p:spPr>
            <a:xfrm>
              <a:off x="0" y="0"/>
              <a:ext cx="24384000" cy="13716000"/>
            </a:xfrm>
            <a:prstGeom prst="rect">
              <a:avLst/>
            </a:prstGeom>
          </p:spPr>
        </p:pic>
      </p:grpSp>
      <p:grpSp>
        <p:nvGrpSpPr>
          <p:cNvPr id="4" name="Group 4"/>
          <p:cNvGrpSpPr/>
          <p:nvPr/>
        </p:nvGrpSpPr>
        <p:grpSpPr>
          <a:xfrm>
            <a:off x="0" y="0"/>
            <a:ext cx="18288000" cy="10287000"/>
            <a:chOff x="0" y="0"/>
            <a:chExt cx="24384000" cy="13716000"/>
          </a:xfrm>
        </p:grpSpPr>
        <p:pic>
          <p:nvPicPr>
            <p:cNvPr id="5" name="Picture 5"/>
            <p:cNvPicPr>
              <a:picLocks noChangeAspect="1"/>
            </p:cNvPicPr>
            <p:nvPr/>
          </p:nvPicPr>
          <p:blipFill>
            <a:blip r:embed="rId2"/>
            <a:srcRect l="15359" r="15359"/>
            <a:stretch>
              <a:fillRect/>
            </a:stretch>
          </p:blipFill>
          <p:spPr>
            <a:xfrm>
              <a:off x="0" y="0"/>
              <a:ext cx="24384000" cy="13716000"/>
            </a:xfrm>
            <a:prstGeom prst="rect">
              <a:avLst/>
            </a:prstGeom>
          </p:spPr>
        </p:pic>
      </p:grpSp>
      <p:grpSp>
        <p:nvGrpSpPr>
          <p:cNvPr id="6" name="Group 6"/>
          <p:cNvGrpSpPr/>
          <p:nvPr/>
        </p:nvGrpSpPr>
        <p:grpSpPr>
          <a:xfrm>
            <a:off x="0" y="0"/>
            <a:ext cx="18288000" cy="10287000"/>
            <a:chOff x="0" y="0"/>
            <a:chExt cx="24384000" cy="13716000"/>
          </a:xfrm>
        </p:grpSpPr>
        <p:pic>
          <p:nvPicPr>
            <p:cNvPr id="7" name="Picture 7"/>
            <p:cNvPicPr>
              <a:picLocks noChangeAspect="1"/>
            </p:cNvPicPr>
            <p:nvPr/>
          </p:nvPicPr>
          <p:blipFill>
            <a:blip r:embed="rId2"/>
            <a:srcRect l="15359" r="15359"/>
            <a:stretch>
              <a:fillRect/>
            </a:stretch>
          </p:blipFill>
          <p:spPr>
            <a:xfrm>
              <a:off x="0" y="0"/>
              <a:ext cx="24384000" cy="13716000"/>
            </a:xfrm>
            <a:prstGeom prst="rect">
              <a:avLst/>
            </a:prstGeom>
          </p:spPr>
        </p:pic>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a:off x="9134475" y="0"/>
            <a:ext cx="10287000" cy="10287000"/>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a:off x="-1143000" y="0"/>
            <a:ext cx="10287000" cy="10287000"/>
          </a:xfrm>
          <a:prstGeom prst="rect">
            <a:avLst/>
          </a:prstGeom>
        </p:spPr>
      </p:pic>
      <p:grpSp>
        <p:nvGrpSpPr>
          <p:cNvPr id="10" name="Group 10"/>
          <p:cNvGrpSpPr/>
          <p:nvPr/>
        </p:nvGrpSpPr>
        <p:grpSpPr>
          <a:xfrm>
            <a:off x="1028700" y="1028700"/>
            <a:ext cx="14949879" cy="7898892"/>
            <a:chOff x="0" y="0"/>
            <a:chExt cx="3499673" cy="1849081"/>
          </a:xfrm>
        </p:grpSpPr>
        <p:sp>
          <p:nvSpPr>
            <p:cNvPr id="11" name="Freeform 11"/>
            <p:cNvSpPr/>
            <p:nvPr/>
          </p:nvSpPr>
          <p:spPr>
            <a:xfrm>
              <a:off x="0" y="0"/>
              <a:ext cx="3499674" cy="1849082"/>
            </a:xfrm>
            <a:custGeom>
              <a:avLst/>
              <a:gdLst/>
              <a:ahLst/>
              <a:cxnLst/>
              <a:rect l="l" t="t" r="r" b="b"/>
              <a:pathLst>
                <a:path w="3499674" h="1849082">
                  <a:moveTo>
                    <a:pt x="3375213" y="1849081"/>
                  </a:moveTo>
                  <a:lnTo>
                    <a:pt x="124460" y="1849081"/>
                  </a:lnTo>
                  <a:cubicBezTo>
                    <a:pt x="55880" y="1849081"/>
                    <a:pt x="0" y="1793201"/>
                    <a:pt x="0" y="1724621"/>
                  </a:cubicBezTo>
                  <a:lnTo>
                    <a:pt x="0" y="124460"/>
                  </a:lnTo>
                  <a:cubicBezTo>
                    <a:pt x="0" y="55880"/>
                    <a:pt x="55880" y="0"/>
                    <a:pt x="124460" y="0"/>
                  </a:cubicBezTo>
                  <a:lnTo>
                    <a:pt x="3375213" y="0"/>
                  </a:lnTo>
                  <a:cubicBezTo>
                    <a:pt x="3443794" y="0"/>
                    <a:pt x="3499674" y="55880"/>
                    <a:pt x="3499674" y="124460"/>
                  </a:cubicBezTo>
                  <a:lnTo>
                    <a:pt x="3499674" y="1724621"/>
                  </a:lnTo>
                  <a:cubicBezTo>
                    <a:pt x="3499674" y="1793201"/>
                    <a:pt x="3443794" y="1849082"/>
                    <a:pt x="3375213" y="1849082"/>
                  </a:cubicBezTo>
                  <a:close/>
                </a:path>
              </a:pathLst>
            </a:custGeom>
            <a:solidFill>
              <a:srgbClr val="FFFFFF"/>
            </a:solidFill>
          </p:spPr>
        </p:sp>
      </p:grpSp>
      <p:sp>
        <p:nvSpPr>
          <p:cNvPr id="12" name="TextBox 12"/>
          <p:cNvSpPr txBox="1"/>
          <p:nvPr/>
        </p:nvSpPr>
        <p:spPr>
          <a:xfrm>
            <a:off x="1559049" y="1992404"/>
            <a:ext cx="6944591" cy="847725"/>
          </a:xfrm>
          <a:prstGeom prst="rect">
            <a:avLst/>
          </a:prstGeom>
        </p:spPr>
        <p:txBody>
          <a:bodyPr lIns="0" tIns="0" rIns="0" bIns="0" rtlCol="0" anchor="t">
            <a:spAutoFit/>
          </a:bodyPr>
          <a:lstStyle/>
          <a:p>
            <a:pPr>
              <a:lnSpc>
                <a:spcPts val="6299"/>
              </a:lnSpc>
            </a:pPr>
            <a:r>
              <a:rPr lang="en-US" sz="6999">
                <a:solidFill>
                  <a:srgbClr val="24225C"/>
                </a:solidFill>
                <a:latin typeface="Assistant Bold"/>
              </a:rPr>
              <a:t>LATAR BELAKANG</a:t>
            </a:r>
          </a:p>
        </p:txBody>
      </p:sp>
      <p:sp>
        <p:nvSpPr>
          <p:cNvPr id="13" name="TextBox 13"/>
          <p:cNvSpPr txBox="1"/>
          <p:nvPr/>
        </p:nvSpPr>
        <p:spPr>
          <a:xfrm>
            <a:off x="1559049" y="3222763"/>
            <a:ext cx="13855385" cy="4385310"/>
          </a:xfrm>
          <a:prstGeom prst="rect">
            <a:avLst/>
          </a:prstGeom>
        </p:spPr>
        <p:txBody>
          <a:bodyPr lIns="0" tIns="0" rIns="0" bIns="0" rtlCol="0" anchor="t">
            <a:spAutoFit/>
          </a:bodyPr>
          <a:lstStyle/>
          <a:p>
            <a:pPr algn="just">
              <a:lnSpc>
                <a:spcPts val="3509"/>
              </a:lnSpc>
            </a:pPr>
            <a:r>
              <a:rPr lang="en-US" sz="2699">
                <a:solidFill>
                  <a:srgbClr val="24225C"/>
                </a:solidFill>
                <a:latin typeface="Barlow Light"/>
              </a:rPr>
              <a:t>Penerapan teknologi sistem informasi sudah merambah hampir semua tempat dan sektor usaha untuk membantu kegiatan proses bisnis. Salah satu sektor penerapannya pada bidang kesehatan yaitu klinik. Klinik adalah tempat dan sarana pelayanan kesehatan masyarakat. Penerapan teknologi sistem informasi dapat membantu proses pelayanan klinik menjadi lebih cepat.</a:t>
            </a:r>
          </a:p>
          <a:p>
            <a:pPr algn="just">
              <a:lnSpc>
                <a:spcPts val="3509"/>
              </a:lnSpc>
            </a:pPr>
            <a:endParaRPr lang="en-US" sz="2699">
              <a:solidFill>
                <a:srgbClr val="24225C"/>
              </a:solidFill>
              <a:latin typeface="Barlow Light"/>
            </a:endParaRPr>
          </a:p>
          <a:p>
            <a:pPr algn="just">
              <a:lnSpc>
                <a:spcPts val="3509"/>
              </a:lnSpc>
            </a:pPr>
            <a:r>
              <a:rPr lang="en-US" sz="2699">
                <a:solidFill>
                  <a:srgbClr val="24225C"/>
                </a:solidFill>
                <a:latin typeface="Barlow Light"/>
              </a:rPr>
              <a:t>Tugas Klinik adalah melaksanakan upaya kesehatan berdaya guna dan berhasil guna, serasi dan terpadu dengan upaya peningkatan dan pencegahan serta melaksanakan upaya rujukan. Fungsi klinik itu sendiri adalah tempat menyelenggarakan pelayanan medik, pelayanan penunjang dan pelayanan pencegahan penyakit</a:t>
            </a:r>
          </a:p>
        </p:txBody>
      </p:sp>
      <p:grpSp>
        <p:nvGrpSpPr>
          <p:cNvPr id="14" name="Group 14"/>
          <p:cNvGrpSpPr/>
          <p:nvPr/>
        </p:nvGrpSpPr>
        <p:grpSpPr>
          <a:xfrm>
            <a:off x="1028700" y="9544050"/>
            <a:ext cx="473857" cy="473857"/>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6" name="TextBox 1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7" name="Group 17"/>
          <p:cNvGrpSpPr/>
          <p:nvPr/>
        </p:nvGrpSpPr>
        <p:grpSpPr>
          <a:xfrm>
            <a:off x="3371556" y="9544050"/>
            <a:ext cx="473857" cy="47385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9" name="TextBox 1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0" name="Group 20"/>
          <p:cNvGrpSpPr/>
          <p:nvPr/>
        </p:nvGrpSpPr>
        <p:grpSpPr>
          <a:xfrm>
            <a:off x="1265629" y="9544050"/>
            <a:ext cx="2342856" cy="473857"/>
            <a:chOff x="0" y="0"/>
            <a:chExt cx="617048" cy="124802"/>
          </a:xfrm>
        </p:grpSpPr>
        <p:sp>
          <p:nvSpPr>
            <p:cNvPr id="21" name="Freeform 21"/>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2" name="TextBox 2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23" name="TextBox 23"/>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grpSp>
        <p:nvGrpSpPr>
          <p:cNvPr id="24" name="Group 24"/>
          <p:cNvGrpSpPr/>
          <p:nvPr/>
        </p:nvGrpSpPr>
        <p:grpSpPr>
          <a:xfrm>
            <a:off x="15701935" y="9544050"/>
            <a:ext cx="473857" cy="473857"/>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6" name="TextBox 2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7" name="Group 27"/>
          <p:cNvGrpSpPr/>
          <p:nvPr/>
        </p:nvGrpSpPr>
        <p:grpSpPr>
          <a:xfrm>
            <a:off x="16790205" y="9544050"/>
            <a:ext cx="473857" cy="473857"/>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9" name="TextBox 2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0" name="Group 30"/>
          <p:cNvGrpSpPr/>
          <p:nvPr/>
        </p:nvGrpSpPr>
        <p:grpSpPr>
          <a:xfrm>
            <a:off x="15938863" y="9544050"/>
            <a:ext cx="1088270" cy="473857"/>
            <a:chOff x="0" y="0"/>
            <a:chExt cx="286623" cy="124802"/>
          </a:xfrm>
        </p:grpSpPr>
        <p:sp>
          <p:nvSpPr>
            <p:cNvPr id="31" name="Freeform 31"/>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32" name="TextBox 3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33" name="TextBox 33"/>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15/21</a:t>
            </a:r>
          </a:p>
        </p:txBody>
      </p:sp>
      <p:grpSp>
        <p:nvGrpSpPr>
          <p:cNvPr id="34" name="Group 34"/>
          <p:cNvGrpSpPr/>
          <p:nvPr/>
        </p:nvGrpSpPr>
        <p:grpSpPr>
          <a:xfrm>
            <a:off x="8674905" y="9544050"/>
            <a:ext cx="473857" cy="473857"/>
            <a:chOff x="0" y="0"/>
            <a:chExt cx="812800" cy="812800"/>
          </a:xfrm>
        </p:grpSpPr>
        <p:sp>
          <p:nvSpPr>
            <p:cNvPr id="35" name="Freeform 3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6" name="TextBox 3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7" name="Group 37"/>
          <p:cNvGrpSpPr/>
          <p:nvPr/>
        </p:nvGrpSpPr>
        <p:grpSpPr>
          <a:xfrm>
            <a:off x="9139238" y="9544050"/>
            <a:ext cx="473857" cy="473857"/>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9" name="TextBox 3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40" name="Group 40"/>
          <p:cNvGrpSpPr/>
          <p:nvPr/>
        </p:nvGrpSpPr>
        <p:grpSpPr>
          <a:xfrm>
            <a:off x="8911834" y="9544050"/>
            <a:ext cx="464332" cy="473857"/>
            <a:chOff x="0" y="0"/>
            <a:chExt cx="122293" cy="124802"/>
          </a:xfrm>
        </p:grpSpPr>
        <p:sp>
          <p:nvSpPr>
            <p:cNvPr id="41" name="Freeform 41"/>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42" name="TextBox 4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43" name="Picture 4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73740" y="9648895"/>
            <a:ext cx="350045" cy="2813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0287000" cy="10287000"/>
            <a:chOff x="0" y="0"/>
            <a:chExt cx="6350000" cy="6350000"/>
          </a:xfrm>
        </p:grpSpPr>
        <p:sp>
          <p:nvSpPr>
            <p:cNvPr id="3" name="Freeform 3"/>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37053" t="-6527" r="-50141" b="-10493"/>
              </a:stretch>
            </a:blipFill>
          </p:spPr>
        </p:sp>
      </p:grpSp>
      <p:grpSp>
        <p:nvGrpSpPr>
          <p:cNvPr id="4" name="Group 4"/>
          <p:cNvGrpSpPr/>
          <p:nvPr/>
        </p:nvGrpSpPr>
        <p:grpSpPr>
          <a:xfrm>
            <a:off x="1028700" y="9544050"/>
            <a:ext cx="473857" cy="473857"/>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7" name="Group 7"/>
          <p:cNvGrpSpPr/>
          <p:nvPr/>
        </p:nvGrpSpPr>
        <p:grpSpPr>
          <a:xfrm>
            <a:off x="3371556" y="9544050"/>
            <a:ext cx="473857" cy="47385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1265629" y="9544050"/>
            <a:ext cx="2342856" cy="473857"/>
            <a:chOff x="0" y="0"/>
            <a:chExt cx="617048" cy="124802"/>
          </a:xfrm>
        </p:grpSpPr>
        <p:sp>
          <p:nvSpPr>
            <p:cNvPr id="11" name="Freeform 11"/>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12" name="TextBox 1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13" name="Group 13"/>
          <p:cNvGrpSpPr/>
          <p:nvPr/>
        </p:nvGrpSpPr>
        <p:grpSpPr>
          <a:xfrm>
            <a:off x="15701935" y="9544050"/>
            <a:ext cx="473857" cy="473857"/>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5" name="TextBox 1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6" name="Group 16"/>
          <p:cNvGrpSpPr/>
          <p:nvPr/>
        </p:nvGrpSpPr>
        <p:grpSpPr>
          <a:xfrm>
            <a:off x="16790205" y="9544050"/>
            <a:ext cx="473857" cy="47385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8" name="TextBox 1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9" name="Group 19"/>
          <p:cNvGrpSpPr/>
          <p:nvPr/>
        </p:nvGrpSpPr>
        <p:grpSpPr>
          <a:xfrm>
            <a:off x="15938863" y="9544050"/>
            <a:ext cx="1088270" cy="473857"/>
            <a:chOff x="0" y="0"/>
            <a:chExt cx="286623" cy="124802"/>
          </a:xfrm>
        </p:grpSpPr>
        <p:sp>
          <p:nvSpPr>
            <p:cNvPr id="20" name="Freeform 20"/>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21" name="TextBox 2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8674905" y="9544050"/>
            <a:ext cx="473857" cy="473857"/>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4" name="TextBox 2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9139238" y="9544050"/>
            <a:ext cx="473857" cy="47385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7" name="TextBox 2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8911834" y="9544050"/>
            <a:ext cx="464332" cy="473857"/>
            <a:chOff x="0" y="0"/>
            <a:chExt cx="122293" cy="124802"/>
          </a:xfrm>
        </p:grpSpPr>
        <p:sp>
          <p:nvSpPr>
            <p:cNvPr id="29" name="Freeform 29"/>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30" name="TextBox 30"/>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31" name="Picture 3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973740" y="9648895"/>
            <a:ext cx="350045" cy="281309"/>
          </a:xfrm>
          <a:prstGeom prst="rect">
            <a:avLst/>
          </a:prstGeom>
        </p:spPr>
      </p:pic>
      <p:sp>
        <p:nvSpPr>
          <p:cNvPr id="32" name="TextBox 32"/>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33" name="TextBox 33"/>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16/21</a:t>
            </a:r>
          </a:p>
        </p:txBody>
      </p:sp>
      <p:sp>
        <p:nvSpPr>
          <p:cNvPr id="34" name="TextBox 34"/>
          <p:cNvSpPr txBox="1"/>
          <p:nvPr/>
        </p:nvSpPr>
        <p:spPr>
          <a:xfrm>
            <a:off x="12153322" y="2096889"/>
            <a:ext cx="3785542" cy="847725"/>
          </a:xfrm>
          <a:prstGeom prst="rect">
            <a:avLst/>
          </a:prstGeom>
        </p:spPr>
        <p:txBody>
          <a:bodyPr lIns="0" tIns="0" rIns="0" bIns="0" rtlCol="0" anchor="t">
            <a:spAutoFit/>
          </a:bodyPr>
          <a:lstStyle/>
          <a:p>
            <a:pPr>
              <a:lnSpc>
                <a:spcPts val="6299"/>
              </a:lnSpc>
            </a:pPr>
            <a:r>
              <a:rPr lang="en-US" sz="6999">
                <a:solidFill>
                  <a:srgbClr val="24225C"/>
                </a:solidFill>
                <a:latin typeface="Assistant Bold"/>
              </a:rPr>
              <a:t>SASARAN</a:t>
            </a:r>
          </a:p>
        </p:txBody>
      </p:sp>
      <p:sp>
        <p:nvSpPr>
          <p:cNvPr id="35" name="TextBox 35"/>
          <p:cNvSpPr txBox="1"/>
          <p:nvPr/>
        </p:nvSpPr>
        <p:spPr>
          <a:xfrm>
            <a:off x="11613101" y="3656265"/>
            <a:ext cx="5177104" cy="2869247"/>
          </a:xfrm>
          <a:prstGeom prst="rect">
            <a:avLst/>
          </a:prstGeom>
        </p:spPr>
        <p:txBody>
          <a:bodyPr lIns="0" tIns="0" rIns="0" bIns="0" rtlCol="0" anchor="t">
            <a:spAutoFit/>
          </a:bodyPr>
          <a:lstStyle/>
          <a:p>
            <a:pPr algn="just">
              <a:lnSpc>
                <a:spcPts val="4614"/>
              </a:lnSpc>
            </a:pPr>
            <a:r>
              <a:rPr lang="en-US" sz="2621" dirty="0" err="1">
                <a:solidFill>
                  <a:srgbClr val="24225C"/>
                </a:solidFill>
                <a:latin typeface="Barlow Light Bold"/>
              </a:rPr>
              <a:t>Aplikasi</a:t>
            </a:r>
            <a:r>
              <a:rPr lang="en-US" sz="2621" dirty="0">
                <a:solidFill>
                  <a:srgbClr val="24225C"/>
                </a:solidFill>
                <a:latin typeface="Barlow Light Bold"/>
              </a:rPr>
              <a:t> </a:t>
            </a:r>
            <a:r>
              <a:rPr lang="en-US" sz="2621" dirty="0" err="1">
                <a:solidFill>
                  <a:srgbClr val="24225C"/>
                </a:solidFill>
                <a:latin typeface="Barlow Light Bold"/>
              </a:rPr>
              <a:t>pemesanan</a:t>
            </a:r>
            <a:r>
              <a:rPr lang="en-US" sz="2621" dirty="0">
                <a:solidFill>
                  <a:srgbClr val="24225C"/>
                </a:solidFill>
                <a:latin typeface="Barlow Light Bold"/>
              </a:rPr>
              <a:t> </a:t>
            </a:r>
            <a:r>
              <a:rPr lang="en-US" sz="2621" dirty="0" err="1">
                <a:solidFill>
                  <a:srgbClr val="24225C"/>
                </a:solidFill>
                <a:latin typeface="Barlow Light Bold"/>
              </a:rPr>
              <a:t>Klinik</a:t>
            </a:r>
            <a:r>
              <a:rPr lang="en-US" sz="2621" dirty="0">
                <a:solidFill>
                  <a:srgbClr val="24225C"/>
                </a:solidFill>
                <a:latin typeface="Barlow Light Bold"/>
              </a:rPr>
              <a:t> </a:t>
            </a:r>
            <a:r>
              <a:rPr lang="en-US" sz="2621" dirty="0" err="1">
                <a:solidFill>
                  <a:srgbClr val="24225C"/>
                </a:solidFill>
                <a:latin typeface="Barlow Light Bold"/>
              </a:rPr>
              <a:t>Apotek</a:t>
            </a:r>
            <a:r>
              <a:rPr lang="en-US" sz="2621" dirty="0">
                <a:solidFill>
                  <a:srgbClr val="24225C"/>
                </a:solidFill>
                <a:latin typeface="Barlow Light Bold"/>
              </a:rPr>
              <a:t> </a:t>
            </a:r>
            <a:r>
              <a:rPr lang="en-US" sz="2621" dirty="0" err="1">
                <a:solidFill>
                  <a:srgbClr val="24225C"/>
                </a:solidFill>
                <a:latin typeface="Barlow Light Bold"/>
              </a:rPr>
              <a:t>ditujukan</a:t>
            </a:r>
            <a:r>
              <a:rPr lang="en-US" sz="2621" dirty="0">
                <a:solidFill>
                  <a:srgbClr val="24225C"/>
                </a:solidFill>
                <a:latin typeface="Barlow Light Bold"/>
              </a:rPr>
              <a:t> </a:t>
            </a:r>
            <a:r>
              <a:rPr lang="en-US" sz="2621" dirty="0" err="1">
                <a:solidFill>
                  <a:srgbClr val="24225C"/>
                </a:solidFill>
                <a:latin typeface="Barlow Light Bold"/>
              </a:rPr>
              <a:t>untuk</a:t>
            </a:r>
            <a:r>
              <a:rPr lang="en-US" sz="2621" dirty="0">
                <a:solidFill>
                  <a:srgbClr val="24225C"/>
                </a:solidFill>
                <a:latin typeface="Barlow Light Bold"/>
              </a:rPr>
              <a:t> </a:t>
            </a:r>
            <a:r>
              <a:rPr lang="en-US" sz="2621" dirty="0" err="1">
                <a:solidFill>
                  <a:srgbClr val="24225C"/>
                </a:solidFill>
                <a:latin typeface="Barlow Light Bold"/>
              </a:rPr>
              <a:t>semua</a:t>
            </a:r>
            <a:r>
              <a:rPr lang="en-US" sz="2621" dirty="0">
                <a:solidFill>
                  <a:srgbClr val="24225C"/>
                </a:solidFill>
                <a:latin typeface="Barlow Light Bold"/>
              </a:rPr>
              <a:t> </a:t>
            </a:r>
            <a:r>
              <a:rPr lang="en-US" sz="2621" dirty="0" err="1">
                <a:solidFill>
                  <a:srgbClr val="24225C"/>
                </a:solidFill>
                <a:latin typeface="Barlow Light Bold"/>
              </a:rPr>
              <a:t>kalangan</a:t>
            </a:r>
            <a:r>
              <a:rPr lang="en-US" sz="2621" dirty="0">
                <a:solidFill>
                  <a:srgbClr val="24225C"/>
                </a:solidFill>
                <a:latin typeface="Barlow Light Bold"/>
              </a:rPr>
              <a:t>, yang </a:t>
            </a:r>
            <a:r>
              <a:rPr lang="en-US" sz="2621" dirty="0" err="1">
                <a:solidFill>
                  <a:srgbClr val="24225C"/>
                </a:solidFill>
                <a:latin typeface="Barlow Light Bold"/>
              </a:rPr>
              <a:t>ingin</a:t>
            </a:r>
            <a:r>
              <a:rPr lang="en-US" sz="2621" dirty="0">
                <a:solidFill>
                  <a:srgbClr val="24225C"/>
                </a:solidFill>
                <a:latin typeface="Barlow Light Bold"/>
              </a:rPr>
              <a:t> </a:t>
            </a:r>
            <a:r>
              <a:rPr lang="en-US" sz="2621" dirty="0" err="1">
                <a:solidFill>
                  <a:srgbClr val="24225C"/>
                </a:solidFill>
                <a:latin typeface="Barlow Light Bold"/>
              </a:rPr>
              <a:t>menggunakan</a:t>
            </a:r>
            <a:r>
              <a:rPr lang="en-US" sz="2621" dirty="0">
                <a:solidFill>
                  <a:srgbClr val="24225C"/>
                </a:solidFill>
                <a:latin typeface="Barlow Light Bold"/>
              </a:rPr>
              <a:t> </a:t>
            </a:r>
            <a:r>
              <a:rPr lang="en-US" sz="2621" dirty="0" err="1">
                <a:solidFill>
                  <a:srgbClr val="24225C"/>
                </a:solidFill>
                <a:latin typeface="Barlow Light Bold"/>
              </a:rPr>
              <a:t>layanan</a:t>
            </a:r>
            <a:r>
              <a:rPr lang="en-US" sz="2621" dirty="0">
                <a:solidFill>
                  <a:srgbClr val="24225C"/>
                </a:solidFill>
                <a:latin typeface="Barlow Light Bold"/>
              </a:rPr>
              <a:t> </a:t>
            </a:r>
            <a:r>
              <a:rPr lang="en-US" sz="2621" dirty="0" err="1">
                <a:solidFill>
                  <a:srgbClr val="24225C"/>
                </a:solidFill>
                <a:latin typeface="Barlow Light Bold"/>
              </a:rPr>
              <a:t>klinik</a:t>
            </a:r>
            <a:r>
              <a:rPr lang="en-US" sz="2621" dirty="0">
                <a:solidFill>
                  <a:srgbClr val="24225C"/>
                </a:solidFill>
                <a:latin typeface="Barlow Light Bold"/>
              </a:rPr>
              <a:t> </a:t>
            </a:r>
            <a:r>
              <a:rPr lang="en-US" sz="2621" dirty="0" err="1">
                <a:solidFill>
                  <a:srgbClr val="24225C"/>
                </a:solidFill>
                <a:latin typeface="Barlow Light Bold"/>
              </a:rPr>
              <a:t>berbasis</a:t>
            </a:r>
            <a:r>
              <a:rPr lang="en-US" sz="2621" dirty="0">
                <a:solidFill>
                  <a:srgbClr val="24225C"/>
                </a:solidFill>
                <a:latin typeface="Barlow Light Bold"/>
              </a:rPr>
              <a:t> </a:t>
            </a:r>
            <a:r>
              <a:rPr lang="en-US" sz="2621" dirty="0" err="1">
                <a:solidFill>
                  <a:srgbClr val="24225C"/>
                </a:solidFill>
                <a:latin typeface="Barlow Light Bold"/>
              </a:rPr>
              <a:t>aplikasi</a:t>
            </a:r>
            <a:r>
              <a:rPr lang="en-US" sz="2621" dirty="0">
                <a:solidFill>
                  <a:srgbClr val="24225C"/>
                </a:solidFill>
                <a:latin typeface="Barlow Light Bold"/>
              </a:rPr>
              <a:t> </a:t>
            </a:r>
            <a:r>
              <a:rPr lang="en-US" sz="2621" dirty="0" err="1">
                <a:solidFill>
                  <a:srgbClr val="24225C"/>
                </a:solidFill>
                <a:latin typeface="Barlow Light Bold"/>
              </a:rPr>
              <a:t>ini</a:t>
            </a:r>
            <a:r>
              <a:rPr lang="en-US" sz="2621" dirty="0">
                <a:solidFill>
                  <a:srgbClr val="24225C"/>
                </a:solidFill>
                <a:latin typeface="Barlow Light Bold"/>
              </a:rPr>
              <a:t>.</a:t>
            </a:r>
          </a:p>
          <a:p>
            <a:pPr algn="just">
              <a:lnSpc>
                <a:spcPts val="4614"/>
              </a:lnSpc>
            </a:pPr>
            <a:endParaRPr lang="en-US" sz="2621" dirty="0">
              <a:solidFill>
                <a:srgbClr val="24225C"/>
              </a:solidFill>
              <a:latin typeface="Barlow Light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14153" flipV="1">
            <a:off x="-639054" y="6498495"/>
            <a:ext cx="13009314" cy="9839772"/>
          </a:xfrm>
          <a:prstGeom prst="rect">
            <a:avLst/>
          </a:prstGeom>
        </p:spPr>
      </p:pic>
      <p:grpSp>
        <p:nvGrpSpPr>
          <p:cNvPr id="3" name="Group 3"/>
          <p:cNvGrpSpPr/>
          <p:nvPr/>
        </p:nvGrpSpPr>
        <p:grpSpPr>
          <a:xfrm>
            <a:off x="1028700" y="9544050"/>
            <a:ext cx="473857" cy="473857"/>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6" name="Group 6"/>
          <p:cNvGrpSpPr/>
          <p:nvPr/>
        </p:nvGrpSpPr>
        <p:grpSpPr>
          <a:xfrm>
            <a:off x="3371556" y="9544050"/>
            <a:ext cx="473857" cy="473857"/>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9" name="Group 9"/>
          <p:cNvGrpSpPr/>
          <p:nvPr/>
        </p:nvGrpSpPr>
        <p:grpSpPr>
          <a:xfrm>
            <a:off x="1265629" y="9544050"/>
            <a:ext cx="2342856" cy="473857"/>
            <a:chOff x="0" y="0"/>
            <a:chExt cx="617048" cy="124802"/>
          </a:xfrm>
        </p:grpSpPr>
        <p:sp>
          <p:nvSpPr>
            <p:cNvPr id="10" name="Freeform 10"/>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11" name="TextBox 1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12" name="Group 12"/>
          <p:cNvGrpSpPr/>
          <p:nvPr/>
        </p:nvGrpSpPr>
        <p:grpSpPr>
          <a:xfrm>
            <a:off x="15701935" y="9544050"/>
            <a:ext cx="473857" cy="47385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4" name="TextBox 1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5" name="Group 15"/>
          <p:cNvGrpSpPr/>
          <p:nvPr/>
        </p:nvGrpSpPr>
        <p:grpSpPr>
          <a:xfrm>
            <a:off x="16790205" y="9544050"/>
            <a:ext cx="473857" cy="473857"/>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7" name="TextBox 1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pic>
        <p:nvPicPr>
          <p:cNvPr id="18" name="Picture 18"/>
          <p:cNvPicPr>
            <a:picLocks noChangeAspect="1"/>
          </p:cNvPicPr>
          <p:nvPr/>
        </p:nvPicPr>
        <p:blipFill>
          <a:blip r:embed="rId4"/>
          <a:srcRect/>
          <a:stretch>
            <a:fillRect/>
          </a:stretch>
        </p:blipFill>
        <p:spPr>
          <a:xfrm rot="690582">
            <a:off x="12535493" y="4561844"/>
            <a:ext cx="5295919" cy="5249580"/>
          </a:xfrm>
          <a:prstGeom prst="rect">
            <a:avLst/>
          </a:prstGeom>
        </p:spPr>
      </p:pic>
      <p:grpSp>
        <p:nvGrpSpPr>
          <p:cNvPr id="19" name="Group 19"/>
          <p:cNvGrpSpPr/>
          <p:nvPr/>
        </p:nvGrpSpPr>
        <p:grpSpPr>
          <a:xfrm>
            <a:off x="15938863" y="9544050"/>
            <a:ext cx="1088270" cy="473857"/>
            <a:chOff x="0" y="0"/>
            <a:chExt cx="286623" cy="124802"/>
          </a:xfrm>
        </p:grpSpPr>
        <p:sp>
          <p:nvSpPr>
            <p:cNvPr id="20" name="Freeform 20"/>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21" name="TextBox 2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8674905" y="9544050"/>
            <a:ext cx="473857" cy="473857"/>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4" name="TextBox 2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9139238" y="9544050"/>
            <a:ext cx="473857" cy="47385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7" name="TextBox 2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8911834" y="9544050"/>
            <a:ext cx="464332" cy="473857"/>
            <a:chOff x="0" y="0"/>
            <a:chExt cx="122293" cy="124802"/>
          </a:xfrm>
        </p:grpSpPr>
        <p:sp>
          <p:nvSpPr>
            <p:cNvPr id="29" name="Freeform 29"/>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30" name="TextBox 30"/>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31" name="Picture 3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73740" y="9648895"/>
            <a:ext cx="350045" cy="281309"/>
          </a:xfrm>
          <a:prstGeom prst="rect">
            <a:avLst/>
          </a:prstGeom>
        </p:spPr>
      </p:pic>
      <p:grpSp>
        <p:nvGrpSpPr>
          <p:cNvPr id="32" name="Group 32"/>
          <p:cNvGrpSpPr/>
          <p:nvPr/>
        </p:nvGrpSpPr>
        <p:grpSpPr>
          <a:xfrm>
            <a:off x="951594" y="2407329"/>
            <a:ext cx="1101927" cy="1101927"/>
            <a:chOff x="0" y="0"/>
            <a:chExt cx="1469236" cy="1469236"/>
          </a:xfrm>
        </p:grpSpPr>
        <p:grpSp>
          <p:nvGrpSpPr>
            <p:cNvPr id="33" name="Group 33"/>
            <p:cNvGrpSpPr/>
            <p:nvPr/>
          </p:nvGrpSpPr>
          <p:grpSpPr>
            <a:xfrm>
              <a:off x="0" y="0"/>
              <a:ext cx="1469236" cy="1469236"/>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35" name="TextBox 35"/>
              <p:cNvSpPr txBox="1"/>
              <p:nvPr/>
            </p:nvSpPr>
            <p:spPr>
              <a:xfrm>
                <a:off x="76200" y="76200"/>
                <a:ext cx="660400" cy="660400"/>
              </a:xfrm>
              <a:prstGeom prst="rect">
                <a:avLst/>
              </a:prstGeom>
            </p:spPr>
            <p:txBody>
              <a:bodyPr lIns="50800" tIns="50800" rIns="50800" bIns="50800" rtlCol="0" anchor="ctr"/>
              <a:lstStyle/>
              <a:p>
                <a:pPr algn="ctr">
                  <a:lnSpc>
                    <a:spcPts val="1588"/>
                  </a:lnSpc>
                </a:pPr>
                <a:endParaRPr/>
              </a:p>
            </p:txBody>
          </p:sp>
        </p:grpSp>
        <p:pic>
          <p:nvPicPr>
            <p:cNvPr id="36" name="Picture 3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8476" y="279818"/>
              <a:ext cx="832284" cy="909600"/>
            </a:xfrm>
            <a:prstGeom prst="rect">
              <a:avLst/>
            </a:prstGeom>
          </p:spPr>
        </p:pic>
      </p:grpSp>
      <p:grpSp>
        <p:nvGrpSpPr>
          <p:cNvPr id="37" name="Group 37"/>
          <p:cNvGrpSpPr/>
          <p:nvPr/>
        </p:nvGrpSpPr>
        <p:grpSpPr>
          <a:xfrm>
            <a:off x="951594" y="4855220"/>
            <a:ext cx="1101927" cy="1101927"/>
            <a:chOff x="0" y="0"/>
            <a:chExt cx="1469236" cy="1469236"/>
          </a:xfrm>
        </p:grpSpPr>
        <p:grpSp>
          <p:nvGrpSpPr>
            <p:cNvPr id="38" name="Group 38"/>
            <p:cNvGrpSpPr/>
            <p:nvPr/>
          </p:nvGrpSpPr>
          <p:grpSpPr>
            <a:xfrm>
              <a:off x="0" y="0"/>
              <a:ext cx="1469236" cy="1469236"/>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40" name="TextBox 40"/>
              <p:cNvSpPr txBox="1"/>
              <p:nvPr/>
            </p:nvSpPr>
            <p:spPr>
              <a:xfrm>
                <a:off x="76200" y="76200"/>
                <a:ext cx="660400" cy="660400"/>
              </a:xfrm>
              <a:prstGeom prst="rect">
                <a:avLst/>
              </a:prstGeom>
            </p:spPr>
            <p:txBody>
              <a:bodyPr lIns="50800" tIns="50800" rIns="50800" bIns="50800" rtlCol="0" anchor="ctr"/>
              <a:lstStyle/>
              <a:p>
                <a:pPr algn="ctr">
                  <a:lnSpc>
                    <a:spcPts val="1588"/>
                  </a:lnSpc>
                </a:pPr>
                <a:endParaRPr/>
              </a:p>
            </p:txBody>
          </p:sp>
        </p:grpSp>
        <p:pic>
          <p:nvPicPr>
            <p:cNvPr id="41" name="Picture 4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1670" y="309210"/>
              <a:ext cx="791468" cy="791468"/>
            </a:xfrm>
            <a:prstGeom prst="rect">
              <a:avLst/>
            </a:prstGeom>
          </p:spPr>
        </p:pic>
      </p:grpSp>
      <p:sp>
        <p:nvSpPr>
          <p:cNvPr id="42" name="TextBox 42"/>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43" name="TextBox 43"/>
          <p:cNvSpPr txBox="1"/>
          <p:nvPr/>
        </p:nvSpPr>
        <p:spPr>
          <a:xfrm>
            <a:off x="3901920" y="709613"/>
            <a:ext cx="9545970" cy="847725"/>
          </a:xfrm>
          <a:prstGeom prst="rect">
            <a:avLst/>
          </a:prstGeom>
        </p:spPr>
        <p:txBody>
          <a:bodyPr lIns="0" tIns="0" rIns="0" bIns="0" rtlCol="0" anchor="t">
            <a:spAutoFit/>
          </a:bodyPr>
          <a:lstStyle/>
          <a:p>
            <a:pPr algn="ctr">
              <a:lnSpc>
                <a:spcPts val="6299"/>
              </a:lnSpc>
            </a:pPr>
            <a:r>
              <a:rPr lang="en-US" sz="6999">
                <a:solidFill>
                  <a:srgbClr val="24225C"/>
                </a:solidFill>
                <a:latin typeface="Assistant Bold"/>
              </a:rPr>
              <a:t>KONFIGURASI</a:t>
            </a:r>
          </a:p>
        </p:txBody>
      </p:sp>
      <p:sp>
        <p:nvSpPr>
          <p:cNvPr id="44" name="TextBox 44"/>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17/21</a:t>
            </a:r>
          </a:p>
        </p:txBody>
      </p:sp>
      <p:sp>
        <p:nvSpPr>
          <p:cNvPr id="45" name="TextBox 45"/>
          <p:cNvSpPr txBox="1"/>
          <p:nvPr/>
        </p:nvSpPr>
        <p:spPr>
          <a:xfrm>
            <a:off x="2284348" y="2464628"/>
            <a:ext cx="3260203"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a:rPr>
              <a:t>Platform : Android</a:t>
            </a:r>
          </a:p>
        </p:txBody>
      </p:sp>
      <p:sp>
        <p:nvSpPr>
          <p:cNvPr id="46" name="TextBox 46"/>
          <p:cNvSpPr txBox="1"/>
          <p:nvPr/>
        </p:nvSpPr>
        <p:spPr>
          <a:xfrm>
            <a:off x="2293873" y="2787694"/>
            <a:ext cx="14965427" cy="1030605"/>
          </a:xfrm>
          <a:prstGeom prst="rect">
            <a:avLst/>
          </a:prstGeom>
        </p:spPr>
        <p:txBody>
          <a:bodyPr lIns="0" tIns="0" rIns="0" bIns="0" rtlCol="0" anchor="t">
            <a:spAutoFit/>
          </a:bodyPr>
          <a:lstStyle/>
          <a:p>
            <a:pPr algn="just">
              <a:lnSpc>
                <a:spcPts val="2730"/>
              </a:lnSpc>
            </a:pPr>
            <a:r>
              <a:rPr lang="en-US" sz="2100">
                <a:solidFill>
                  <a:srgbClr val="000000"/>
                </a:solidFill>
                <a:latin typeface="Barlow Light"/>
              </a:rPr>
              <a:t>Android merupakan salah satu contoh sistem operasi dalam sistem perangkat lunak.  Jika berada pada sistem android, digital platform dapat berbentuk aplikasi. Secara umum Android adalah platform yang terbuka (Open Source) bagi para pengembang untuk menciptakan aplikasi mereka sendiri yang digunakan oleh berbagai piranti bergerak. </a:t>
            </a:r>
          </a:p>
        </p:txBody>
      </p:sp>
      <p:sp>
        <p:nvSpPr>
          <p:cNvPr id="47" name="TextBox 47"/>
          <p:cNvSpPr txBox="1"/>
          <p:nvPr/>
        </p:nvSpPr>
        <p:spPr>
          <a:xfrm>
            <a:off x="2293873" y="4912370"/>
            <a:ext cx="3260203"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a:rPr>
              <a:t>Bahasa : Kotlin</a:t>
            </a:r>
          </a:p>
        </p:txBody>
      </p:sp>
      <p:sp>
        <p:nvSpPr>
          <p:cNvPr id="48" name="TextBox 48"/>
          <p:cNvSpPr txBox="1"/>
          <p:nvPr/>
        </p:nvSpPr>
        <p:spPr>
          <a:xfrm>
            <a:off x="2284348" y="5345134"/>
            <a:ext cx="9879313" cy="1716405"/>
          </a:xfrm>
          <a:prstGeom prst="rect">
            <a:avLst/>
          </a:prstGeom>
        </p:spPr>
        <p:txBody>
          <a:bodyPr lIns="0" tIns="0" rIns="0" bIns="0" rtlCol="0" anchor="t">
            <a:spAutoFit/>
          </a:bodyPr>
          <a:lstStyle/>
          <a:p>
            <a:pPr algn="just">
              <a:lnSpc>
                <a:spcPts val="2730"/>
              </a:lnSpc>
            </a:pPr>
            <a:r>
              <a:rPr lang="en-US" sz="2100">
                <a:solidFill>
                  <a:srgbClr val="000000"/>
                </a:solidFill>
                <a:latin typeface="Barlow Light"/>
              </a:rPr>
              <a:t>Selain karena bahasa Kotlin sedang populer berkat dukungan resmi dari Google, Kotlin juga punya banyak fitur yang menonjol dibanding bahasa pemrograman lain. Kotlin adalah bahasa pemrograman open-source yang dikembangkan oleh JetBrains untuk berbagai platform. Tapi, bahasa pemrograman ini semakin populer digunakan untuk membangun aplikasi Android.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14153" flipV="1">
            <a:off x="-639054" y="6498495"/>
            <a:ext cx="13009314" cy="9839772"/>
          </a:xfrm>
          <a:prstGeom prst="rect">
            <a:avLst/>
          </a:prstGeom>
        </p:spPr>
      </p:pic>
      <p:grpSp>
        <p:nvGrpSpPr>
          <p:cNvPr id="3" name="Group 3"/>
          <p:cNvGrpSpPr/>
          <p:nvPr/>
        </p:nvGrpSpPr>
        <p:grpSpPr>
          <a:xfrm>
            <a:off x="1028700" y="9544050"/>
            <a:ext cx="473857" cy="473857"/>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6" name="Group 6"/>
          <p:cNvGrpSpPr/>
          <p:nvPr/>
        </p:nvGrpSpPr>
        <p:grpSpPr>
          <a:xfrm>
            <a:off x="3371556" y="9544050"/>
            <a:ext cx="473857" cy="473857"/>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9" name="Group 9"/>
          <p:cNvGrpSpPr/>
          <p:nvPr/>
        </p:nvGrpSpPr>
        <p:grpSpPr>
          <a:xfrm>
            <a:off x="1265629" y="9544050"/>
            <a:ext cx="2342856" cy="473857"/>
            <a:chOff x="0" y="0"/>
            <a:chExt cx="617048" cy="124802"/>
          </a:xfrm>
        </p:grpSpPr>
        <p:sp>
          <p:nvSpPr>
            <p:cNvPr id="10" name="Freeform 10"/>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11" name="TextBox 1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12" name="Group 12"/>
          <p:cNvGrpSpPr/>
          <p:nvPr/>
        </p:nvGrpSpPr>
        <p:grpSpPr>
          <a:xfrm>
            <a:off x="15701935" y="9544050"/>
            <a:ext cx="473857" cy="47385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4" name="TextBox 1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5" name="Group 15"/>
          <p:cNvGrpSpPr/>
          <p:nvPr/>
        </p:nvGrpSpPr>
        <p:grpSpPr>
          <a:xfrm>
            <a:off x="16790205" y="9544050"/>
            <a:ext cx="473857" cy="473857"/>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7" name="TextBox 1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pic>
        <p:nvPicPr>
          <p:cNvPr id="18" name="Picture 18"/>
          <p:cNvPicPr>
            <a:picLocks noChangeAspect="1"/>
          </p:cNvPicPr>
          <p:nvPr/>
        </p:nvPicPr>
        <p:blipFill>
          <a:blip r:embed="rId4"/>
          <a:srcRect/>
          <a:stretch>
            <a:fillRect/>
          </a:stretch>
        </p:blipFill>
        <p:spPr>
          <a:xfrm rot="690582">
            <a:off x="12535493" y="4561844"/>
            <a:ext cx="5295919" cy="5249580"/>
          </a:xfrm>
          <a:prstGeom prst="rect">
            <a:avLst/>
          </a:prstGeom>
        </p:spPr>
      </p:pic>
      <p:grpSp>
        <p:nvGrpSpPr>
          <p:cNvPr id="19" name="Group 19"/>
          <p:cNvGrpSpPr/>
          <p:nvPr/>
        </p:nvGrpSpPr>
        <p:grpSpPr>
          <a:xfrm>
            <a:off x="15938863" y="9544050"/>
            <a:ext cx="1088270" cy="473857"/>
            <a:chOff x="0" y="0"/>
            <a:chExt cx="286623" cy="124802"/>
          </a:xfrm>
        </p:grpSpPr>
        <p:sp>
          <p:nvSpPr>
            <p:cNvPr id="20" name="Freeform 20"/>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21" name="TextBox 2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8674905" y="9544050"/>
            <a:ext cx="473857" cy="473857"/>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4" name="TextBox 2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9139238" y="9544050"/>
            <a:ext cx="473857" cy="47385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7" name="TextBox 2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8911834" y="9544050"/>
            <a:ext cx="464332" cy="473857"/>
            <a:chOff x="0" y="0"/>
            <a:chExt cx="122293" cy="124802"/>
          </a:xfrm>
        </p:grpSpPr>
        <p:sp>
          <p:nvSpPr>
            <p:cNvPr id="29" name="Freeform 29"/>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30" name="TextBox 30"/>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31" name="Picture 3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73740" y="9648895"/>
            <a:ext cx="350045" cy="281309"/>
          </a:xfrm>
          <a:prstGeom prst="rect">
            <a:avLst/>
          </a:prstGeom>
        </p:spPr>
      </p:pic>
      <p:sp>
        <p:nvSpPr>
          <p:cNvPr id="32" name="TextBox 32"/>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33" name="TextBox 33"/>
          <p:cNvSpPr txBox="1"/>
          <p:nvPr/>
        </p:nvSpPr>
        <p:spPr>
          <a:xfrm>
            <a:off x="3901920" y="709613"/>
            <a:ext cx="9545970" cy="847725"/>
          </a:xfrm>
          <a:prstGeom prst="rect">
            <a:avLst/>
          </a:prstGeom>
        </p:spPr>
        <p:txBody>
          <a:bodyPr lIns="0" tIns="0" rIns="0" bIns="0" rtlCol="0" anchor="t">
            <a:spAutoFit/>
          </a:bodyPr>
          <a:lstStyle/>
          <a:p>
            <a:pPr algn="ctr">
              <a:lnSpc>
                <a:spcPts val="6299"/>
              </a:lnSpc>
            </a:pPr>
            <a:r>
              <a:rPr lang="en-US" sz="6999">
                <a:solidFill>
                  <a:srgbClr val="24225C"/>
                </a:solidFill>
                <a:latin typeface="Assistant Bold"/>
              </a:rPr>
              <a:t>KONFIGURASI</a:t>
            </a:r>
          </a:p>
        </p:txBody>
      </p:sp>
      <p:sp>
        <p:nvSpPr>
          <p:cNvPr id="34" name="TextBox 34"/>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18/21</a:t>
            </a:r>
          </a:p>
        </p:txBody>
      </p:sp>
      <p:grpSp>
        <p:nvGrpSpPr>
          <p:cNvPr id="35" name="Group 35"/>
          <p:cNvGrpSpPr/>
          <p:nvPr/>
        </p:nvGrpSpPr>
        <p:grpSpPr>
          <a:xfrm>
            <a:off x="900239" y="2416734"/>
            <a:ext cx="1101927" cy="1101927"/>
            <a:chOff x="0" y="0"/>
            <a:chExt cx="1469236" cy="1469236"/>
          </a:xfrm>
        </p:grpSpPr>
        <p:grpSp>
          <p:nvGrpSpPr>
            <p:cNvPr id="36" name="Group 36"/>
            <p:cNvGrpSpPr/>
            <p:nvPr/>
          </p:nvGrpSpPr>
          <p:grpSpPr>
            <a:xfrm>
              <a:off x="0" y="0"/>
              <a:ext cx="1469236" cy="1469236"/>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38" name="TextBox 38"/>
              <p:cNvSpPr txBox="1"/>
              <p:nvPr/>
            </p:nvSpPr>
            <p:spPr>
              <a:xfrm>
                <a:off x="76200" y="76200"/>
                <a:ext cx="660400" cy="660400"/>
              </a:xfrm>
              <a:prstGeom prst="rect">
                <a:avLst/>
              </a:prstGeom>
            </p:spPr>
            <p:txBody>
              <a:bodyPr lIns="50800" tIns="50800" rIns="50800" bIns="50800" rtlCol="0" anchor="ctr"/>
              <a:lstStyle/>
              <a:p>
                <a:pPr algn="ctr">
                  <a:lnSpc>
                    <a:spcPts val="1588"/>
                  </a:lnSpc>
                </a:pPr>
                <a:endParaRPr/>
              </a:p>
            </p:txBody>
          </p:sp>
        </p:grpSp>
        <p:pic>
          <p:nvPicPr>
            <p:cNvPr id="39" name="Picture 3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7091" y="362358"/>
              <a:ext cx="835053" cy="797096"/>
            </a:xfrm>
            <a:prstGeom prst="rect">
              <a:avLst/>
            </a:prstGeom>
          </p:spPr>
        </p:pic>
      </p:grpSp>
      <p:sp>
        <p:nvSpPr>
          <p:cNvPr id="40" name="TextBox 40"/>
          <p:cNvSpPr txBox="1"/>
          <p:nvPr/>
        </p:nvSpPr>
        <p:spPr>
          <a:xfrm>
            <a:off x="2202726" y="2474033"/>
            <a:ext cx="6936512"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a:rPr>
              <a:t>Database : MySQL atau Firebase</a:t>
            </a:r>
          </a:p>
        </p:txBody>
      </p:sp>
      <p:sp>
        <p:nvSpPr>
          <p:cNvPr id="41" name="TextBox 41"/>
          <p:cNvSpPr txBox="1"/>
          <p:nvPr/>
        </p:nvSpPr>
        <p:spPr>
          <a:xfrm>
            <a:off x="2212251" y="2787694"/>
            <a:ext cx="15051812" cy="1716405"/>
          </a:xfrm>
          <a:prstGeom prst="rect">
            <a:avLst/>
          </a:prstGeom>
        </p:spPr>
        <p:txBody>
          <a:bodyPr lIns="0" tIns="0" rIns="0" bIns="0" rtlCol="0" anchor="t">
            <a:spAutoFit/>
          </a:bodyPr>
          <a:lstStyle/>
          <a:p>
            <a:pPr algn="just">
              <a:lnSpc>
                <a:spcPts val="2730"/>
              </a:lnSpc>
            </a:pPr>
            <a:r>
              <a:rPr lang="en-US" sz="2100">
                <a:solidFill>
                  <a:srgbClr val="24225C"/>
                </a:solidFill>
                <a:latin typeface="Barlow Light"/>
              </a:rPr>
              <a:t>MySQL berfungsi untuk membuat dan mengelola berbagai informasi yang ada pada database di dalam sebuah server dengan bahasa pemrograman SQL. Firebase adalah suatu layanan dari Google untuk memberikan kemudahan bahkan mempermudah para developer aplikasi dalam mengembangkan aplikasinya. Dengan menggunakan Firebase, apps developer bisa fokus dalam mengembangkan aplikasi tanpa memberikan effort yang besar untuk urusan backend.</a:t>
            </a:r>
          </a:p>
          <a:p>
            <a:pPr algn="just">
              <a:lnSpc>
                <a:spcPts val="2730"/>
              </a:lnSpc>
            </a:pPr>
            <a:endParaRPr lang="en-US" sz="2100">
              <a:solidFill>
                <a:srgbClr val="24225C"/>
              </a:solidFill>
              <a:latin typeface="Barlow Light"/>
            </a:endParaRPr>
          </a:p>
        </p:txBody>
      </p:sp>
      <p:grpSp>
        <p:nvGrpSpPr>
          <p:cNvPr id="42" name="Group 42"/>
          <p:cNvGrpSpPr/>
          <p:nvPr/>
        </p:nvGrpSpPr>
        <p:grpSpPr>
          <a:xfrm>
            <a:off x="900239" y="5054052"/>
            <a:ext cx="1101927" cy="1101927"/>
            <a:chOff x="0" y="0"/>
            <a:chExt cx="1469236" cy="1469236"/>
          </a:xfrm>
        </p:grpSpPr>
        <p:grpSp>
          <p:nvGrpSpPr>
            <p:cNvPr id="43" name="Group 43"/>
            <p:cNvGrpSpPr/>
            <p:nvPr/>
          </p:nvGrpSpPr>
          <p:grpSpPr>
            <a:xfrm>
              <a:off x="0" y="0"/>
              <a:ext cx="1469236" cy="1469236"/>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45" name="TextBox 45"/>
              <p:cNvSpPr txBox="1"/>
              <p:nvPr/>
            </p:nvSpPr>
            <p:spPr>
              <a:xfrm>
                <a:off x="76200" y="76200"/>
                <a:ext cx="660400" cy="660400"/>
              </a:xfrm>
              <a:prstGeom prst="rect">
                <a:avLst/>
              </a:prstGeom>
            </p:spPr>
            <p:txBody>
              <a:bodyPr lIns="50800" tIns="50800" rIns="50800" bIns="50800" rtlCol="0" anchor="ctr"/>
              <a:lstStyle/>
              <a:p>
                <a:pPr algn="ctr">
                  <a:lnSpc>
                    <a:spcPts val="1588"/>
                  </a:lnSpc>
                </a:pPr>
                <a:endParaRPr/>
              </a:p>
            </p:txBody>
          </p:sp>
        </p:grpSp>
        <p:pic>
          <p:nvPicPr>
            <p:cNvPr id="46" name="Picture 4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54888" y="295066"/>
              <a:ext cx="959459" cy="879104"/>
            </a:xfrm>
            <a:prstGeom prst="rect">
              <a:avLst/>
            </a:prstGeom>
          </p:spPr>
        </p:pic>
      </p:grpSp>
      <p:sp>
        <p:nvSpPr>
          <p:cNvPr id="47" name="TextBox 47"/>
          <p:cNvSpPr txBox="1"/>
          <p:nvPr/>
        </p:nvSpPr>
        <p:spPr>
          <a:xfrm>
            <a:off x="2212251" y="5283210"/>
            <a:ext cx="5089957"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a:rPr>
              <a:t>Tools : Android Studio</a:t>
            </a:r>
          </a:p>
        </p:txBody>
      </p:sp>
      <p:sp>
        <p:nvSpPr>
          <p:cNvPr id="48" name="TextBox 48"/>
          <p:cNvSpPr txBox="1"/>
          <p:nvPr/>
        </p:nvSpPr>
        <p:spPr>
          <a:xfrm>
            <a:off x="2212251" y="5813129"/>
            <a:ext cx="9852756" cy="1373505"/>
          </a:xfrm>
          <a:prstGeom prst="rect">
            <a:avLst/>
          </a:prstGeom>
        </p:spPr>
        <p:txBody>
          <a:bodyPr lIns="0" tIns="0" rIns="0" bIns="0" rtlCol="0" anchor="t">
            <a:spAutoFit/>
          </a:bodyPr>
          <a:lstStyle/>
          <a:p>
            <a:pPr algn="just">
              <a:lnSpc>
                <a:spcPts val="2730"/>
              </a:lnSpc>
            </a:pPr>
            <a:r>
              <a:rPr lang="en-US" sz="2100">
                <a:solidFill>
                  <a:srgbClr val="24225C"/>
                </a:solidFill>
                <a:latin typeface="Barlow Light"/>
              </a:rPr>
              <a:t>Android Studio adalah Integrated Development Environment (IDE) resmi untuk pengembangan aplikasi Android, yang didasarkan pada IntelliJ IDEA . Selain sebagai editor kode dan fitur developer IntelliJ yang andal, Android Studio menawarkan banyak fitur yang meningkatkan produktivitas Anda dalam membuat aplikasi Android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9238"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138238" y="0"/>
            <a:ext cx="10287000" cy="10287000"/>
          </a:xfrm>
          <a:prstGeom prst="rect">
            <a:avLst/>
          </a:prstGeom>
        </p:spPr>
      </p:pic>
      <p:grpSp>
        <p:nvGrpSpPr>
          <p:cNvPr id="4" name="Group 4"/>
          <p:cNvGrpSpPr/>
          <p:nvPr/>
        </p:nvGrpSpPr>
        <p:grpSpPr>
          <a:xfrm>
            <a:off x="1028700" y="9544050"/>
            <a:ext cx="473857" cy="473857"/>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7" name="Group 7"/>
          <p:cNvGrpSpPr/>
          <p:nvPr/>
        </p:nvGrpSpPr>
        <p:grpSpPr>
          <a:xfrm>
            <a:off x="3371556" y="9544050"/>
            <a:ext cx="473857" cy="47385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1265629" y="9544050"/>
            <a:ext cx="2342856" cy="473857"/>
            <a:chOff x="0" y="0"/>
            <a:chExt cx="617048" cy="124802"/>
          </a:xfrm>
        </p:grpSpPr>
        <p:sp>
          <p:nvSpPr>
            <p:cNvPr id="11" name="Freeform 11"/>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12" name="TextBox 1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13" name="Group 13"/>
          <p:cNvGrpSpPr/>
          <p:nvPr/>
        </p:nvGrpSpPr>
        <p:grpSpPr>
          <a:xfrm>
            <a:off x="15701935" y="9544050"/>
            <a:ext cx="473857" cy="473857"/>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5" name="TextBox 1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6" name="Group 16"/>
          <p:cNvGrpSpPr/>
          <p:nvPr/>
        </p:nvGrpSpPr>
        <p:grpSpPr>
          <a:xfrm>
            <a:off x="16790205" y="9544050"/>
            <a:ext cx="473857" cy="47385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8" name="TextBox 1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9" name="Group 19"/>
          <p:cNvGrpSpPr/>
          <p:nvPr/>
        </p:nvGrpSpPr>
        <p:grpSpPr>
          <a:xfrm>
            <a:off x="15938863" y="9544050"/>
            <a:ext cx="1088270" cy="473857"/>
            <a:chOff x="0" y="0"/>
            <a:chExt cx="286623" cy="124802"/>
          </a:xfrm>
        </p:grpSpPr>
        <p:sp>
          <p:nvSpPr>
            <p:cNvPr id="20" name="Freeform 20"/>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21" name="TextBox 2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8674905" y="9544050"/>
            <a:ext cx="473857" cy="473857"/>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4" name="TextBox 2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9139238" y="9544050"/>
            <a:ext cx="473857" cy="47385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7" name="TextBox 2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8911834" y="9544050"/>
            <a:ext cx="464332" cy="473857"/>
            <a:chOff x="0" y="0"/>
            <a:chExt cx="122293" cy="124802"/>
          </a:xfrm>
        </p:grpSpPr>
        <p:sp>
          <p:nvSpPr>
            <p:cNvPr id="29" name="Freeform 29"/>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30" name="TextBox 30"/>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73740" y="9648895"/>
            <a:ext cx="350045" cy="281309"/>
          </a:xfrm>
          <a:prstGeom prst="rect">
            <a:avLst/>
          </a:prstGeom>
        </p:spPr>
      </p:pic>
      <p:sp>
        <p:nvSpPr>
          <p:cNvPr id="32" name="TextBox 32"/>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33" name="TextBox 33"/>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19/21</a:t>
            </a:r>
          </a:p>
        </p:txBody>
      </p:sp>
      <p:sp>
        <p:nvSpPr>
          <p:cNvPr id="34" name="TextBox 34"/>
          <p:cNvSpPr txBox="1"/>
          <p:nvPr/>
        </p:nvSpPr>
        <p:spPr>
          <a:xfrm>
            <a:off x="978528" y="4525727"/>
            <a:ext cx="2393027" cy="847725"/>
          </a:xfrm>
          <a:prstGeom prst="rect">
            <a:avLst/>
          </a:prstGeom>
        </p:spPr>
        <p:txBody>
          <a:bodyPr lIns="0" tIns="0" rIns="0" bIns="0" rtlCol="0" anchor="t">
            <a:spAutoFit/>
          </a:bodyPr>
          <a:lstStyle/>
          <a:p>
            <a:pPr>
              <a:lnSpc>
                <a:spcPts val="6299"/>
              </a:lnSpc>
            </a:pPr>
            <a:r>
              <a:rPr lang="en-US" sz="6999">
                <a:solidFill>
                  <a:srgbClr val="24225C"/>
                </a:solidFill>
                <a:latin typeface="Assistant Bold"/>
              </a:rPr>
              <a:t>FITUR</a:t>
            </a:r>
          </a:p>
        </p:txBody>
      </p:sp>
      <p:grpSp>
        <p:nvGrpSpPr>
          <p:cNvPr id="35" name="Group 35"/>
          <p:cNvGrpSpPr/>
          <p:nvPr/>
        </p:nvGrpSpPr>
        <p:grpSpPr>
          <a:xfrm>
            <a:off x="11584750" y="1166468"/>
            <a:ext cx="6362608" cy="3179979"/>
            <a:chOff x="0" y="0"/>
            <a:chExt cx="1675749" cy="837525"/>
          </a:xfrm>
        </p:grpSpPr>
        <p:sp>
          <p:nvSpPr>
            <p:cNvPr id="36" name="Freeform 36"/>
            <p:cNvSpPr/>
            <p:nvPr/>
          </p:nvSpPr>
          <p:spPr>
            <a:xfrm>
              <a:off x="0" y="0"/>
              <a:ext cx="1675748" cy="837525"/>
            </a:xfrm>
            <a:custGeom>
              <a:avLst/>
              <a:gdLst/>
              <a:ahLst/>
              <a:cxnLst/>
              <a:rect l="l" t="t" r="r" b="b"/>
              <a:pathLst>
                <a:path w="1675748" h="837525">
                  <a:moveTo>
                    <a:pt x="0" y="0"/>
                  </a:moveTo>
                  <a:lnTo>
                    <a:pt x="1675748" y="0"/>
                  </a:lnTo>
                  <a:lnTo>
                    <a:pt x="1675748" y="837525"/>
                  </a:lnTo>
                  <a:lnTo>
                    <a:pt x="0" y="837525"/>
                  </a:lnTo>
                  <a:close/>
                </a:path>
              </a:pathLst>
            </a:custGeom>
            <a:solidFill>
              <a:srgbClr val="FFFFFF"/>
            </a:solidFill>
          </p:spPr>
        </p:sp>
        <p:sp>
          <p:nvSpPr>
            <p:cNvPr id="37" name="TextBox 37"/>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38" name="Group 38"/>
          <p:cNvGrpSpPr/>
          <p:nvPr/>
        </p:nvGrpSpPr>
        <p:grpSpPr>
          <a:xfrm>
            <a:off x="4720794" y="5373451"/>
            <a:ext cx="6415455" cy="3101697"/>
            <a:chOff x="0" y="0"/>
            <a:chExt cx="1689667" cy="816908"/>
          </a:xfrm>
        </p:grpSpPr>
        <p:sp>
          <p:nvSpPr>
            <p:cNvPr id="39" name="Freeform 39"/>
            <p:cNvSpPr/>
            <p:nvPr/>
          </p:nvSpPr>
          <p:spPr>
            <a:xfrm>
              <a:off x="0" y="0"/>
              <a:ext cx="1689667" cy="816908"/>
            </a:xfrm>
            <a:custGeom>
              <a:avLst/>
              <a:gdLst/>
              <a:ahLst/>
              <a:cxnLst/>
              <a:rect l="l" t="t" r="r" b="b"/>
              <a:pathLst>
                <a:path w="1689667" h="816908">
                  <a:moveTo>
                    <a:pt x="0" y="0"/>
                  </a:moveTo>
                  <a:lnTo>
                    <a:pt x="1689667" y="0"/>
                  </a:lnTo>
                  <a:lnTo>
                    <a:pt x="1689667" y="816908"/>
                  </a:lnTo>
                  <a:lnTo>
                    <a:pt x="0" y="816908"/>
                  </a:lnTo>
                  <a:close/>
                </a:path>
              </a:pathLst>
            </a:custGeom>
            <a:solidFill>
              <a:srgbClr val="FFFFFF"/>
            </a:solidFill>
          </p:spPr>
        </p:sp>
        <p:sp>
          <p:nvSpPr>
            <p:cNvPr id="40" name="TextBox 40"/>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41" name="TextBox 41"/>
          <p:cNvSpPr txBox="1"/>
          <p:nvPr/>
        </p:nvSpPr>
        <p:spPr>
          <a:xfrm>
            <a:off x="5085234" y="6224296"/>
            <a:ext cx="3260203" cy="332740"/>
          </a:xfrm>
          <a:prstGeom prst="rect">
            <a:avLst/>
          </a:prstGeom>
        </p:spPr>
        <p:txBody>
          <a:bodyPr lIns="0" tIns="0" rIns="0" bIns="0" rtlCol="0" anchor="t">
            <a:spAutoFit/>
          </a:bodyPr>
          <a:lstStyle/>
          <a:p>
            <a:pPr>
              <a:lnSpc>
                <a:spcPts val="2599"/>
              </a:lnSpc>
            </a:pPr>
            <a:r>
              <a:rPr lang="en-US" sz="2599">
                <a:solidFill>
                  <a:srgbClr val="24225C"/>
                </a:solidFill>
                <a:latin typeface="Assistant Bold"/>
              </a:rPr>
              <a:t>Fitur Chat</a:t>
            </a:r>
          </a:p>
        </p:txBody>
      </p:sp>
      <p:sp>
        <p:nvSpPr>
          <p:cNvPr id="42" name="TextBox 42"/>
          <p:cNvSpPr txBox="1"/>
          <p:nvPr/>
        </p:nvSpPr>
        <p:spPr>
          <a:xfrm>
            <a:off x="11975613" y="2039140"/>
            <a:ext cx="3260203" cy="332740"/>
          </a:xfrm>
          <a:prstGeom prst="rect">
            <a:avLst/>
          </a:prstGeom>
        </p:spPr>
        <p:txBody>
          <a:bodyPr lIns="0" tIns="0" rIns="0" bIns="0" rtlCol="0" anchor="t">
            <a:spAutoFit/>
          </a:bodyPr>
          <a:lstStyle/>
          <a:p>
            <a:pPr>
              <a:lnSpc>
                <a:spcPts val="2599"/>
              </a:lnSpc>
            </a:pPr>
            <a:r>
              <a:rPr lang="en-US" sz="2599">
                <a:solidFill>
                  <a:srgbClr val="24225C"/>
                </a:solidFill>
                <a:latin typeface="Assistant Bold"/>
              </a:rPr>
              <a:t>Fitur Daftar Dokter</a:t>
            </a:r>
          </a:p>
        </p:txBody>
      </p:sp>
      <p:grpSp>
        <p:nvGrpSpPr>
          <p:cNvPr id="43" name="Group 43"/>
          <p:cNvGrpSpPr/>
          <p:nvPr/>
        </p:nvGrpSpPr>
        <p:grpSpPr>
          <a:xfrm>
            <a:off x="4720794" y="1166468"/>
            <a:ext cx="6415455" cy="3179979"/>
            <a:chOff x="0" y="0"/>
            <a:chExt cx="1689667" cy="837525"/>
          </a:xfrm>
        </p:grpSpPr>
        <p:sp>
          <p:nvSpPr>
            <p:cNvPr id="44" name="Freeform 44"/>
            <p:cNvSpPr/>
            <p:nvPr/>
          </p:nvSpPr>
          <p:spPr>
            <a:xfrm>
              <a:off x="0" y="0"/>
              <a:ext cx="1689667" cy="837525"/>
            </a:xfrm>
            <a:custGeom>
              <a:avLst/>
              <a:gdLst/>
              <a:ahLst/>
              <a:cxnLst/>
              <a:rect l="l" t="t" r="r" b="b"/>
              <a:pathLst>
                <a:path w="1689667" h="837525">
                  <a:moveTo>
                    <a:pt x="0" y="0"/>
                  </a:moveTo>
                  <a:lnTo>
                    <a:pt x="1689667" y="0"/>
                  </a:lnTo>
                  <a:lnTo>
                    <a:pt x="1689667" y="837525"/>
                  </a:lnTo>
                  <a:lnTo>
                    <a:pt x="0" y="837525"/>
                  </a:lnTo>
                  <a:close/>
                </a:path>
              </a:pathLst>
            </a:custGeom>
            <a:solidFill>
              <a:srgbClr val="FFFFFF"/>
            </a:solidFill>
          </p:spPr>
        </p:sp>
        <p:sp>
          <p:nvSpPr>
            <p:cNvPr id="45" name="TextBox 45"/>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46" name="TextBox 46"/>
          <p:cNvSpPr txBox="1"/>
          <p:nvPr/>
        </p:nvSpPr>
        <p:spPr>
          <a:xfrm>
            <a:off x="5085234" y="2058190"/>
            <a:ext cx="4527861" cy="332740"/>
          </a:xfrm>
          <a:prstGeom prst="rect">
            <a:avLst/>
          </a:prstGeom>
        </p:spPr>
        <p:txBody>
          <a:bodyPr lIns="0" tIns="0" rIns="0" bIns="0" rtlCol="0" anchor="t">
            <a:spAutoFit/>
          </a:bodyPr>
          <a:lstStyle/>
          <a:p>
            <a:pPr>
              <a:lnSpc>
                <a:spcPts val="2599"/>
              </a:lnSpc>
            </a:pPr>
            <a:r>
              <a:rPr lang="en-US" sz="2599">
                <a:solidFill>
                  <a:srgbClr val="24225C"/>
                </a:solidFill>
                <a:latin typeface="Assistant Bold"/>
              </a:rPr>
              <a:t>Fitur Pemesanan Online</a:t>
            </a:r>
          </a:p>
        </p:txBody>
      </p:sp>
      <p:grpSp>
        <p:nvGrpSpPr>
          <p:cNvPr id="47" name="Group 47"/>
          <p:cNvGrpSpPr/>
          <p:nvPr/>
        </p:nvGrpSpPr>
        <p:grpSpPr>
          <a:xfrm>
            <a:off x="11584750" y="5373451"/>
            <a:ext cx="6415455" cy="3101697"/>
            <a:chOff x="0" y="0"/>
            <a:chExt cx="1689667" cy="816908"/>
          </a:xfrm>
        </p:grpSpPr>
        <p:sp>
          <p:nvSpPr>
            <p:cNvPr id="48" name="Freeform 48"/>
            <p:cNvSpPr/>
            <p:nvPr/>
          </p:nvSpPr>
          <p:spPr>
            <a:xfrm>
              <a:off x="0" y="0"/>
              <a:ext cx="1689667" cy="816908"/>
            </a:xfrm>
            <a:custGeom>
              <a:avLst/>
              <a:gdLst/>
              <a:ahLst/>
              <a:cxnLst/>
              <a:rect l="l" t="t" r="r" b="b"/>
              <a:pathLst>
                <a:path w="1689667" h="816908">
                  <a:moveTo>
                    <a:pt x="0" y="0"/>
                  </a:moveTo>
                  <a:lnTo>
                    <a:pt x="1689667" y="0"/>
                  </a:lnTo>
                  <a:lnTo>
                    <a:pt x="1689667" y="816908"/>
                  </a:lnTo>
                  <a:lnTo>
                    <a:pt x="0" y="816908"/>
                  </a:lnTo>
                  <a:close/>
                </a:path>
              </a:pathLst>
            </a:custGeom>
            <a:solidFill>
              <a:srgbClr val="FFFFFF"/>
            </a:solidFill>
          </p:spPr>
        </p:sp>
        <p:sp>
          <p:nvSpPr>
            <p:cNvPr id="49" name="TextBox 49"/>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50" name="TextBox 50"/>
          <p:cNvSpPr txBox="1"/>
          <p:nvPr/>
        </p:nvSpPr>
        <p:spPr>
          <a:xfrm>
            <a:off x="11994663" y="6224296"/>
            <a:ext cx="3260203" cy="332740"/>
          </a:xfrm>
          <a:prstGeom prst="rect">
            <a:avLst/>
          </a:prstGeom>
        </p:spPr>
        <p:txBody>
          <a:bodyPr lIns="0" tIns="0" rIns="0" bIns="0" rtlCol="0" anchor="t">
            <a:spAutoFit/>
          </a:bodyPr>
          <a:lstStyle/>
          <a:p>
            <a:pPr>
              <a:lnSpc>
                <a:spcPts val="2599"/>
              </a:lnSpc>
            </a:pPr>
            <a:r>
              <a:rPr lang="en-US" sz="2599">
                <a:solidFill>
                  <a:srgbClr val="24225C"/>
                </a:solidFill>
                <a:latin typeface="Assistant Bold"/>
              </a:rPr>
              <a:t>Fitur Profil Dokter</a:t>
            </a:r>
          </a:p>
        </p:txBody>
      </p:sp>
      <p:sp>
        <p:nvSpPr>
          <p:cNvPr id="51" name="TextBox 51"/>
          <p:cNvSpPr txBox="1"/>
          <p:nvPr/>
        </p:nvSpPr>
        <p:spPr>
          <a:xfrm>
            <a:off x="5070386" y="6638951"/>
            <a:ext cx="5663424" cy="1030605"/>
          </a:xfrm>
          <a:prstGeom prst="rect">
            <a:avLst/>
          </a:prstGeom>
        </p:spPr>
        <p:txBody>
          <a:bodyPr lIns="0" tIns="0" rIns="0" bIns="0" rtlCol="0" anchor="t">
            <a:spAutoFit/>
          </a:bodyPr>
          <a:lstStyle/>
          <a:p>
            <a:pPr algn="just">
              <a:lnSpc>
                <a:spcPts val="2730"/>
              </a:lnSpc>
            </a:pPr>
            <a:r>
              <a:rPr lang="en-US" sz="2100">
                <a:solidFill>
                  <a:srgbClr val="24225C"/>
                </a:solidFill>
                <a:latin typeface="Barlow Light"/>
              </a:rPr>
              <a:t>Pasien dapat berinteraksi dengan dokter yang dipilihnya, untuk membahas jadwal ataupun sebagai media untuk mendapatkan informasi.</a:t>
            </a:r>
          </a:p>
        </p:txBody>
      </p:sp>
      <p:sp>
        <p:nvSpPr>
          <p:cNvPr id="52" name="TextBox 52"/>
          <p:cNvSpPr txBox="1"/>
          <p:nvPr/>
        </p:nvSpPr>
        <p:spPr>
          <a:xfrm>
            <a:off x="5085234" y="2504521"/>
            <a:ext cx="5663424" cy="687705"/>
          </a:xfrm>
          <a:prstGeom prst="rect">
            <a:avLst/>
          </a:prstGeom>
        </p:spPr>
        <p:txBody>
          <a:bodyPr lIns="0" tIns="0" rIns="0" bIns="0" rtlCol="0" anchor="t">
            <a:spAutoFit/>
          </a:bodyPr>
          <a:lstStyle/>
          <a:p>
            <a:pPr algn="just">
              <a:lnSpc>
                <a:spcPts val="2730"/>
              </a:lnSpc>
            </a:pPr>
            <a:r>
              <a:rPr lang="en-US" sz="2100">
                <a:solidFill>
                  <a:srgbClr val="24225C"/>
                </a:solidFill>
                <a:latin typeface="Barlow Light"/>
              </a:rPr>
              <a:t>Pasien bisa menjadwalkan janji temu dan mendapatkan nomor antrian.</a:t>
            </a:r>
          </a:p>
        </p:txBody>
      </p:sp>
      <p:sp>
        <p:nvSpPr>
          <p:cNvPr id="53" name="TextBox 53"/>
          <p:cNvSpPr txBox="1"/>
          <p:nvPr/>
        </p:nvSpPr>
        <p:spPr>
          <a:xfrm>
            <a:off x="11975613" y="2527858"/>
            <a:ext cx="5663424" cy="687705"/>
          </a:xfrm>
          <a:prstGeom prst="rect">
            <a:avLst/>
          </a:prstGeom>
        </p:spPr>
        <p:txBody>
          <a:bodyPr lIns="0" tIns="0" rIns="0" bIns="0" rtlCol="0" anchor="t">
            <a:spAutoFit/>
          </a:bodyPr>
          <a:lstStyle/>
          <a:p>
            <a:pPr algn="just">
              <a:lnSpc>
                <a:spcPts val="2730"/>
              </a:lnSpc>
            </a:pPr>
            <a:r>
              <a:rPr lang="en-US" sz="2100">
                <a:solidFill>
                  <a:srgbClr val="24225C"/>
                </a:solidFill>
                <a:latin typeface="Barlow Light"/>
              </a:rPr>
              <a:t>Menampilkan daftar dokter yang terdaftar diklinik tersebut.</a:t>
            </a:r>
          </a:p>
        </p:txBody>
      </p:sp>
      <p:sp>
        <p:nvSpPr>
          <p:cNvPr id="54" name="TextBox 54"/>
          <p:cNvSpPr txBox="1"/>
          <p:nvPr/>
        </p:nvSpPr>
        <p:spPr>
          <a:xfrm>
            <a:off x="11975613" y="6648476"/>
            <a:ext cx="5663424" cy="687705"/>
          </a:xfrm>
          <a:prstGeom prst="rect">
            <a:avLst/>
          </a:prstGeom>
        </p:spPr>
        <p:txBody>
          <a:bodyPr lIns="0" tIns="0" rIns="0" bIns="0" rtlCol="0" anchor="t">
            <a:spAutoFit/>
          </a:bodyPr>
          <a:lstStyle/>
          <a:p>
            <a:pPr algn="just">
              <a:lnSpc>
                <a:spcPts val="2730"/>
              </a:lnSpc>
            </a:pPr>
            <a:r>
              <a:rPr lang="en-US" sz="2100">
                <a:solidFill>
                  <a:srgbClr val="24225C"/>
                </a:solidFill>
                <a:latin typeface="Barlow Light"/>
              </a:rPr>
              <a:t>Menampilkan profil dan detail mengenai semua Dokter di klinik.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4475"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0834" y="0"/>
            <a:ext cx="10287000" cy="10287000"/>
          </a:xfrm>
          <a:prstGeom prst="rect">
            <a:avLst/>
          </a:prstGeom>
        </p:spPr>
      </p:pic>
      <p:grpSp>
        <p:nvGrpSpPr>
          <p:cNvPr id="4" name="Group 4"/>
          <p:cNvGrpSpPr>
            <a:grpSpLocks noChangeAspect="1"/>
          </p:cNvGrpSpPr>
          <p:nvPr/>
        </p:nvGrpSpPr>
        <p:grpSpPr>
          <a:xfrm>
            <a:off x="1028700" y="2334595"/>
            <a:ext cx="3991647" cy="5364165"/>
            <a:chOff x="0" y="0"/>
            <a:chExt cx="3663950" cy="4923790"/>
          </a:xfrm>
        </p:grpSpPr>
        <p:sp>
          <p:nvSpPr>
            <p:cNvPr id="5" name="Freeform 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b="-32056"/>
              </a:stretch>
            </a:blipFill>
          </p:spPr>
        </p:sp>
        <p:sp>
          <p:nvSpPr>
            <p:cNvPr id="6" name="Freeform 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grpSp>
        <p:nvGrpSpPr>
          <p:cNvPr id="7" name="Group 7"/>
          <p:cNvGrpSpPr>
            <a:grpSpLocks noChangeAspect="1"/>
          </p:cNvGrpSpPr>
          <p:nvPr/>
        </p:nvGrpSpPr>
        <p:grpSpPr>
          <a:xfrm>
            <a:off x="13265556" y="2334595"/>
            <a:ext cx="3991647" cy="5364165"/>
            <a:chOff x="0" y="0"/>
            <a:chExt cx="3663950" cy="4923790"/>
          </a:xfrm>
        </p:grpSpPr>
        <p:sp>
          <p:nvSpPr>
            <p:cNvPr id="8" name="Freeform 8"/>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5"/>
              <a:stretch>
                <a:fillRect l="-248113" t="-239793" r="-215974" b="-217512"/>
              </a:stretch>
            </a:blipFill>
          </p:spPr>
        </p:sp>
        <p:sp>
          <p:nvSpPr>
            <p:cNvPr id="9" name="Freeform 9"/>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grpSp>
        <p:nvGrpSpPr>
          <p:cNvPr id="10" name="Group 10"/>
          <p:cNvGrpSpPr>
            <a:grpSpLocks noChangeAspect="1"/>
          </p:cNvGrpSpPr>
          <p:nvPr/>
        </p:nvGrpSpPr>
        <p:grpSpPr>
          <a:xfrm>
            <a:off x="9181388" y="2334595"/>
            <a:ext cx="3999470" cy="5374678"/>
            <a:chOff x="0" y="0"/>
            <a:chExt cx="3663950" cy="4923790"/>
          </a:xfrm>
        </p:grpSpPr>
        <p:sp>
          <p:nvSpPr>
            <p:cNvPr id="11" name="Freeform 11"/>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6"/>
              <a:stretch>
                <a:fillRect l="-6809" r="-6809"/>
              </a:stretch>
            </a:blipFill>
          </p:spPr>
        </p:sp>
        <p:sp>
          <p:nvSpPr>
            <p:cNvPr id="12" name="Freeform 12"/>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grpSp>
        <p:nvGrpSpPr>
          <p:cNvPr id="13" name="Group 13"/>
          <p:cNvGrpSpPr>
            <a:grpSpLocks noChangeAspect="1"/>
          </p:cNvGrpSpPr>
          <p:nvPr/>
        </p:nvGrpSpPr>
        <p:grpSpPr>
          <a:xfrm>
            <a:off x="5105044" y="2334595"/>
            <a:ext cx="3991647" cy="5364165"/>
            <a:chOff x="0" y="0"/>
            <a:chExt cx="3663950" cy="4923790"/>
          </a:xfrm>
        </p:grpSpPr>
        <p:sp>
          <p:nvSpPr>
            <p:cNvPr id="14" name="Freeform 14"/>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13721" t="-19900" r="-2494" b="-9270"/>
              </a:stretch>
            </a:blipFill>
          </p:spPr>
        </p:sp>
        <p:sp>
          <p:nvSpPr>
            <p:cNvPr id="15" name="Freeform 15"/>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grpSp>
        <p:nvGrpSpPr>
          <p:cNvPr id="16" name="Group 16"/>
          <p:cNvGrpSpPr/>
          <p:nvPr/>
        </p:nvGrpSpPr>
        <p:grpSpPr>
          <a:xfrm>
            <a:off x="1028700" y="9544050"/>
            <a:ext cx="473857" cy="47385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8" name="TextBox 1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9" name="Group 19"/>
          <p:cNvGrpSpPr/>
          <p:nvPr/>
        </p:nvGrpSpPr>
        <p:grpSpPr>
          <a:xfrm>
            <a:off x="3371556" y="9544050"/>
            <a:ext cx="473857" cy="473857"/>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1" name="TextBox 21"/>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1265629" y="9544050"/>
            <a:ext cx="2342856" cy="473857"/>
            <a:chOff x="0" y="0"/>
            <a:chExt cx="617048" cy="124802"/>
          </a:xfrm>
        </p:grpSpPr>
        <p:sp>
          <p:nvSpPr>
            <p:cNvPr id="23" name="Freeform 23"/>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4" name="TextBox 24"/>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15701935" y="9544050"/>
            <a:ext cx="473857" cy="47385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7" name="TextBox 2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16790205" y="9544050"/>
            <a:ext cx="473857" cy="47385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0" name="TextBox 3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1" name="Group 31"/>
          <p:cNvGrpSpPr/>
          <p:nvPr/>
        </p:nvGrpSpPr>
        <p:grpSpPr>
          <a:xfrm>
            <a:off x="15938863" y="9544050"/>
            <a:ext cx="1088270" cy="473857"/>
            <a:chOff x="0" y="0"/>
            <a:chExt cx="286623" cy="124802"/>
          </a:xfrm>
        </p:grpSpPr>
        <p:sp>
          <p:nvSpPr>
            <p:cNvPr id="32" name="Freeform 32"/>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33" name="TextBox 33"/>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34" name="Group 34"/>
          <p:cNvGrpSpPr/>
          <p:nvPr/>
        </p:nvGrpSpPr>
        <p:grpSpPr>
          <a:xfrm>
            <a:off x="8674905" y="9544050"/>
            <a:ext cx="473857" cy="473857"/>
            <a:chOff x="0" y="0"/>
            <a:chExt cx="812800" cy="812800"/>
          </a:xfrm>
        </p:grpSpPr>
        <p:sp>
          <p:nvSpPr>
            <p:cNvPr id="35" name="Freeform 3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6" name="TextBox 3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7" name="Group 37"/>
          <p:cNvGrpSpPr/>
          <p:nvPr/>
        </p:nvGrpSpPr>
        <p:grpSpPr>
          <a:xfrm>
            <a:off x="9139238" y="9544050"/>
            <a:ext cx="473857" cy="473857"/>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9" name="TextBox 3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40" name="Group 40"/>
          <p:cNvGrpSpPr/>
          <p:nvPr/>
        </p:nvGrpSpPr>
        <p:grpSpPr>
          <a:xfrm>
            <a:off x="8911834" y="9544050"/>
            <a:ext cx="464332" cy="473857"/>
            <a:chOff x="0" y="0"/>
            <a:chExt cx="122293" cy="124802"/>
          </a:xfrm>
        </p:grpSpPr>
        <p:sp>
          <p:nvSpPr>
            <p:cNvPr id="41" name="Freeform 41"/>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42" name="TextBox 4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43" name="Picture 4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973740" y="9648895"/>
            <a:ext cx="350045" cy="281309"/>
          </a:xfrm>
          <a:prstGeom prst="rect">
            <a:avLst/>
          </a:prstGeom>
        </p:spPr>
      </p:pic>
      <p:sp>
        <p:nvSpPr>
          <p:cNvPr id="44" name="TextBox 44"/>
          <p:cNvSpPr txBox="1"/>
          <p:nvPr/>
        </p:nvSpPr>
        <p:spPr>
          <a:xfrm>
            <a:off x="1019175" y="935361"/>
            <a:ext cx="16230600" cy="847725"/>
          </a:xfrm>
          <a:prstGeom prst="rect">
            <a:avLst/>
          </a:prstGeom>
        </p:spPr>
        <p:txBody>
          <a:bodyPr lIns="0" tIns="0" rIns="0" bIns="0" rtlCol="0" anchor="t">
            <a:spAutoFit/>
          </a:bodyPr>
          <a:lstStyle/>
          <a:p>
            <a:pPr>
              <a:lnSpc>
                <a:spcPts val="6299"/>
              </a:lnSpc>
            </a:pPr>
            <a:r>
              <a:rPr lang="en-US" sz="6999">
                <a:solidFill>
                  <a:srgbClr val="24225C"/>
                </a:solidFill>
                <a:latin typeface="Assistant Bold"/>
              </a:rPr>
              <a:t>Meet Our Team</a:t>
            </a:r>
          </a:p>
        </p:txBody>
      </p:sp>
      <p:sp>
        <p:nvSpPr>
          <p:cNvPr id="45" name="TextBox 45"/>
          <p:cNvSpPr txBox="1"/>
          <p:nvPr/>
        </p:nvSpPr>
        <p:spPr>
          <a:xfrm>
            <a:off x="1056809" y="8323495"/>
            <a:ext cx="3963538" cy="313690"/>
          </a:xfrm>
          <a:prstGeom prst="rect">
            <a:avLst/>
          </a:prstGeom>
        </p:spPr>
        <p:txBody>
          <a:bodyPr lIns="0" tIns="0" rIns="0" bIns="0" rtlCol="0" anchor="t">
            <a:spAutoFit/>
          </a:bodyPr>
          <a:lstStyle/>
          <a:p>
            <a:pPr algn="ctr">
              <a:lnSpc>
                <a:spcPts val="2419"/>
              </a:lnSpc>
            </a:pPr>
            <a:r>
              <a:rPr lang="en-US" sz="2199">
                <a:solidFill>
                  <a:srgbClr val="24225C"/>
                </a:solidFill>
                <a:latin typeface="Assistant Bold"/>
              </a:rPr>
              <a:t>D121201008</a:t>
            </a:r>
          </a:p>
        </p:txBody>
      </p:sp>
      <p:sp>
        <p:nvSpPr>
          <p:cNvPr id="46" name="TextBox 46"/>
          <p:cNvSpPr txBox="1"/>
          <p:nvPr/>
        </p:nvSpPr>
        <p:spPr>
          <a:xfrm>
            <a:off x="1056809" y="7880900"/>
            <a:ext cx="3963538" cy="366283"/>
          </a:xfrm>
          <a:prstGeom prst="rect">
            <a:avLst/>
          </a:prstGeom>
        </p:spPr>
        <p:txBody>
          <a:bodyPr lIns="0" tIns="0" rIns="0" bIns="0" rtlCol="0" anchor="t">
            <a:spAutoFit/>
          </a:bodyPr>
          <a:lstStyle/>
          <a:p>
            <a:pPr algn="ctr">
              <a:lnSpc>
                <a:spcPts val="2859"/>
              </a:lnSpc>
            </a:pPr>
            <a:r>
              <a:rPr lang="en-US" sz="2599">
                <a:solidFill>
                  <a:srgbClr val="1D2896"/>
                </a:solidFill>
                <a:latin typeface="Assistant Bold Bold"/>
              </a:rPr>
              <a:t>Ghazwul Shaf</a:t>
            </a:r>
          </a:p>
        </p:txBody>
      </p:sp>
      <p:sp>
        <p:nvSpPr>
          <p:cNvPr id="47" name="TextBox 47"/>
          <p:cNvSpPr txBox="1"/>
          <p:nvPr/>
        </p:nvSpPr>
        <p:spPr>
          <a:xfrm>
            <a:off x="5105044" y="8323495"/>
            <a:ext cx="3991647" cy="313616"/>
          </a:xfrm>
          <a:prstGeom prst="rect">
            <a:avLst/>
          </a:prstGeom>
        </p:spPr>
        <p:txBody>
          <a:bodyPr lIns="0" tIns="0" rIns="0" bIns="0" rtlCol="0" anchor="t">
            <a:spAutoFit/>
          </a:bodyPr>
          <a:lstStyle/>
          <a:p>
            <a:pPr algn="ctr">
              <a:lnSpc>
                <a:spcPts val="2419"/>
              </a:lnSpc>
            </a:pPr>
            <a:r>
              <a:rPr lang="en-US" sz="2199">
                <a:solidFill>
                  <a:srgbClr val="24225C"/>
                </a:solidFill>
                <a:latin typeface="Assistant Bold"/>
              </a:rPr>
              <a:t>D121201016</a:t>
            </a:r>
          </a:p>
        </p:txBody>
      </p:sp>
      <p:sp>
        <p:nvSpPr>
          <p:cNvPr id="48" name="TextBox 48"/>
          <p:cNvSpPr txBox="1"/>
          <p:nvPr/>
        </p:nvSpPr>
        <p:spPr>
          <a:xfrm>
            <a:off x="5105044" y="7880900"/>
            <a:ext cx="3991647" cy="366283"/>
          </a:xfrm>
          <a:prstGeom prst="rect">
            <a:avLst/>
          </a:prstGeom>
        </p:spPr>
        <p:txBody>
          <a:bodyPr lIns="0" tIns="0" rIns="0" bIns="0" rtlCol="0" anchor="t">
            <a:spAutoFit/>
          </a:bodyPr>
          <a:lstStyle/>
          <a:p>
            <a:pPr algn="ctr">
              <a:lnSpc>
                <a:spcPts val="2859"/>
              </a:lnSpc>
            </a:pPr>
            <a:r>
              <a:rPr lang="en-US" sz="2599">
                <a:solidFill>
                  <a:srgbClr val="1D2896"/>
                </a:solidFill>
                <a:latin typeface="Assistant Bold Bold"/>
              </a:rPr>
              <a:t>Zid I. S. Wijaogy</a:t>
            </a:r>
          </a:p>
        </p:txBody>
      </p:sp>
      <p:sp>
        <p:nvSpPr>
          <p:cNvPr id="49" name="TextBox 49"/>
          <p:cNvSpPr txBox="1"/>
          <p:nvPr/>
        </p:nvSpPr>
        <p:spPr>
          <a:xfrm>
            <a:off x="9182416" y="8334009"/>
            <a:ext cx="3998443" cy="313616"/>
          </a:xfrm>
          <a:prstGeom prst="rect">
            <a:avLst/>
          </a:prstGeom>
        </p:spPr>
        <p:txBody>
          <a:bodyPr lIns="0" tIns="0" rIns="0" bIns="0" rtlCol="0" anchor="t">
            <a:spAutoFit/>
          </a:bodyPr>
          <a:lstStyle/>
          <a:p>
            <a:pPr algn="ctr">
              <a:lnSpc>
                <a:spcPts val="2419"/>
              </a:lnSpc>
            </a:pPr>
            <a:r>
              <a:rPr lang="en-US" sz="2199">
                <a:solidFill>
                  <a:srgbClr val="24225C"/>
                </a:solidFill>
                <a:latin typeface="Assistant Bold"/>
              </a:rPr>
              <a:t>D121201017</a:t>
            </a:r>
          </a:p>
        </p:txBody>
      </p:sp>
      <p:sp>
        <p:nvSpPr>
          <p:cNvPr id="50" name="TextBox 50"/>
          <p:cNvSpPr txBox="1"/>
          <p:nvPr/>
        </p:nvSpPr>
        <p:spPr>
          <a:xfrm>
            <a:off x="9182416" y="7880900"/>
            <a:ext cx="3998443" cy="366283"/>
          </a:xfrm>
          <a:prstGeom prst="rect">
            <a:avLst/>
          </a:prstGeom>
        </p:spPr>
        <p:txBody>
          <a:bodyPr lIns="0" tIns="0" rIns="0" bIns="0" rtlCol="0" anchor="t">
            <a:spAutoFit/>
          </a:bodyPr>
          <a:lstStyle/>
          <a:p>
            <a:pPr algn="ctr">
              <a:lnSpc>
                <a:spcPts val="2859"/>
              </a:lnSpc>
            </a:pPr>
            <a:r>
              <a:rPr lang="en-US" sz="2599">
                <a:solidFill>
                  <a:srgbClr val="1D2896"/>
                </a:solidFill>
                <a:latin typeface="Assistant Bold Bold"/>
              </a:rPr>
              <a:t>Azzahra Beladina S.</a:t>
            </a:r>
          </a:p>
        </p:txBody>
      </p:sp>
      <p:sp>
        <p:nvSpPr>
          <p:cNvPr id="51" name="TextBox 51"/>
          <p:cNvSpPr txBox="1"/>
          <p:nvPr/>
        </p:nvSpPr>
        <p:spPr>
          <a:xfrm>
            <a:off x="13266584" y="8323495"/>
            <a:ext cx="3992716" cy="313616"/>
          </a:xfrm>
          <a:prstGeom prst="rect">
            <a:avLst/>
          </a:prstGeom>
        </p:spPr>
        <p:txBody>
          <a:bodyPr lIns="0" tIns="0" rIns="0" bIns="0" rtlCol="0" anchor="t">
            <a:spAutoFit/>
          </a:bodyPr>
          <a:lstStyle/>
          <a:p>
            <a:pPr algn="ctr">
              <a:lnSpc>
                <a:spcPts val="2419"/>
              </a:lnSpc>
            </a:pPr>
            <a:r>
              <a:rPr lang="en-US" sz="2199">
                <a:solidFill>
                  <a:srgbClr val="24225C"/>
                </a:solidFill>
                <a:latin typeface="Assistant Bold"/>
              </a:rPr>
              <a:t>D121201021</a:t>
            </a:r>
          </a:p>
        </p:txBody>
      </p:sp>
      <p:sp>
        <p:nvSpPr>
          <p:cNvPr id="52" name="TextBox 52"/>
          <p:cNvSpPr txBox="1"/>
          <p:nvPr/>
        </p:nvSpPr>
        <p:spPr>
          <a:xfrm>
            <a:off x="13266584" y="7880900"/>
            <a:ext cx="3992716" cy="366283"/>
          </a:xfrm>
          <a:prstGeom prst="rect">
            <a:avLst/>
          </a:prstGeom>
        </p:spPr>
        <p:txBody>
          <a:bodyPr lIns="0" tIns="0" rIns="0" bIns="0" rtlCol="0" anchor="t">
            <a:spAutoFit/>
          </a:bodyPr>
          <a:lstStyle/>
          <a:p>
            <a:pPr algn="ctr">
              <a:lnSpc>
                <a:spcPts val="2859"/>
              </a:lnSpc>
            </a:pPr>
            <a:r>
              <a:rPr lang="en-US" sz="2599">
                <a:solidFill>
                  <a:srgbClr val="1D2896"/>
                </a:solidFill>
                <a:latin typeface="Assistant Bold Bold"/>
              </a:rPr>
              <a:t>Sitti Zakiyah Nurkhalisah</a:t>
            </a:r>
          </a:p>
        </p:txBody>
      </p:sp>
      <p:sp>
        <p:nvSpPr>
          <p:cNvPr id="53" name="TextBox 53"/>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54" name="TextBox 54"/>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02/21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4475"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0834" y="0"/>
            <a:ext cx="10287000" cy="10287000"/>
          </a:xfrm>
          <a:prstGeom prst="rect">
            <a:avLst/>
          </a:prstGeom>
        </p:spPr>
      </p:pic>
      <p:grpSp>
        <p:nvGrpSpPr>
          <p:cNvPr id="4" name="Group 4"/>
          <p:cNvGrpSpPr>
            <a:grpSpLocks noChangeAspect="1"/>
          </p:cNvGrpSpPr>
          <p:nvPr/>
        </p:nvGrpSpPr>
        <p:grpSpPr>
          <a:xfrm>
            <a:off x="1028700" y="2334595"/>
            <a:ext cx="3991647" cy="5364165"/>
            <a:chOff x="0" y="0"/>
            <a:chExt cx="3663950" cy="4923790"/>
          </a:xfrm>
        </p:grpSpPr>
        <p:sp>
          <p:nvSpPr>
            <p:cNvPr id="5" name="Freeform 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b="-32056"/>
              </a:stretch>
            </a:blipFill>
          </p:spPr>
        </p:sp>
        <p:sp>
          <p:nvSpPr>
            <p:cNvPr id="6" name="Freeform 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grpSp>
        <p:nvGrpSpPr>
          <p:cNvPr id="7" name="Group 7"/>
          <p:cNvGrpSpPr>
            <a:grpSpLocks noChangeAspect="1"/>
          </p:cNvGrpSpPr>
          <p:nvPr/>
        </p:nvGrpSpPr>
        <p:grpSpPr>
          <a:xfrm>
            <a:off x="13265556" y="2334595"/>
            <a:ext cx="3991647" cy="5364165"/>
            <a:chOff x="0" y="0"/>
            <a:chExt cx="3663950" cy="4923790"/>
          </a:xfrm>
        </p:grpSpPr>
        <p:sp>
          <p:nvSpPr>
            <p:cNvPr id="8" name="Freeform 8"/>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5"/>
              <a:stretch>
                <a:fillRect l="-248113" t="-239793" r="-215974" b="-217512"/>
              </a:stretch>
            </a:blipFill>
          </p:spPr>
        </p:sp>
        <p:sp>
          <p:nvSpPr>
            <p:cNvPr id="9" name="Freeform 9"/>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grpSp>
        <p:nvGrpSpPr>
          <p:cNvPr id="10" name="Group 10"/>
          <p:cNvGrpSpPr>
            <a:grpSpLocks noChangeAspect="1"/>
          </p:cNvGrpSpPr>
          <p:nvPr/>
        </p:nvGrpSpPr>
        <p:grpSpPr>
          <a:xfrm>
            <a:off x="9181388" y="2334595"/>
            <a:ext cx="3999470" cy="5374678"/>
            <a:chOff x="0" y="0"/>
            <a:chExt cx="3663950" cy="4923790"/>
          </a:xfrm>
        </p:grpSpPr>
        <p:sp>
          <p:nvSpPr>
            <p:cNvPr id="11" name="Freeform 11"/>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6"/>
              <a:stretch>
                <a:fillRect l="-6809" r="-6809"/>
              </a:stretch>
            </a:blipFill>
          </p:spPr>
        </p:sp>
        <p:sp>
          <p:nvSpPr>
            <p:cNvPr id="12" name="Freeform 12"/>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grpSp>
        <p:nvGrpSpPr>
          <p:cNvPr id="13" name="Group 13"/>
          <p:cNvGrpSpPr>
            <a:grpSpLocks noChangeAspect="1"/>
          </p:cNvGrpSpPr>
          <p:nvPr/>
        </p:nvGrpSpPr>
        <p:grpSpPr>
          <a:xfrm>
            <a:off x="5105044" y="2334595"/>
            <a:ext cx="3991647" cy="5364165"/>
            <a:chOff x="0" y="0"/>
            <a:chExt cx="3663950" cy="4923790"/>
          </a:xfrm>
        </p:grpSpPr>
        <p:sp>
          <p:nvSpPr>
            <p:cNvPr id="14" name="Freeform 14"/>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13721" t="-19900" r="-2494" b="-9270"/>
              </a:stretch>
            </a:blipFill>
          </p:spPr>
        </p:sp>
        <p:sp>
          <p:nvSpPr>
            <p:cNvPr id="15" name="Freeform 15"/>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grpSp>
        <p:nvGrpSpPr>
          <p:cNvPr id="16" name="Group 16"/>
          <p:cNvGrpSpPr/>
          <p:nvPr/>
        </p:nvGrpSpPr>
        <p:grpSpPr>
          <a:xfrm>
            <a:off x="1028700" y="9544050"/>
            <a:ext cx="473857" cy="47385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8" name="TextBox 1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9" name="Group 19"/>
          <p:cNvGrpSpPr/>
          <p:nvPr/>
        </p:nvGrpSpPr>
        <p:grpSpPr>
          <a:xfrm>
            <a:off x="3371556" y="9544050"/>
            <a:ext cx="473857" cy="473857"/>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1" name="TextBox 21"/>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1265629" y="9544050"/>
            <a:ext cx="2342856" cy="473857"/>
            <a:chOff x="0" y="0"/>
            <a:chExt cx="617048" cy="124802"/>
          </a:xfrm>
        </p:grpSpPr>
        <p:sp>
          <p:nvSpPr>
            <p:cNvPr id="23" name="Freeform 23"/>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4" name="TextBox 24"/>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15701935" y="9544050"/>
            <a:ext cx="473857" cy="47385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7" name="TextBox 2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16790205" y="9544050"/>
            <a:ext cx="473857" cy="47385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0" name="TextBox 3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1" name="Group 31"/>
          <p:cNvGrpSpPr/>
          <p:nvPr/>
        </p:nvGrpSpPr>
        <p:grpSpPr>
          <a:xfrm>
            <a:off x="15938863" y="9544050"/>
            <a:ext cx="1088270" cy="473857"/>
            <a:chOff x="0" y="0"/>
            <a:chExt cx="286623" cy="124802"/>
          </a:xfrm>
        </p:grpSpPr>
        <p:sp>
          <p:nvSpPr>
            <p:cNvPr id="32" name="Freeform 32"/>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33" name="TextBox 33"/>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34" name="Group 34"/>
          <p:cNvGrpSpPr/>
          <p:nvPr/>
        </p:nvGrpSpPr>
        <p:grpSpPr>
          <a:xfrm>
            <a:off x="8674905" y="9544050"/>
            <a:ext cx="473857" cy="473857"/>
            <a:chOff x="0" y="0"/>
            <a:chExt cx="812800" cy="812800"/>
          </a:xfrm>
        </p:grpSpPr>
        <p:sp>
          <p:nvSpPr>
            <p:cNvPr id="35" name="Freeform 3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6" name="TextBox 3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7" name="Group 37"/>
          <p:cNvGrpSpPr/>
          <p:nvPr/>
        </p:nvGrpSpPr>
        <p:grpSpPr>
          <a:xfrm>
            <a:off x="9139238" y="9544050"/>
            <a:ext cx="473857" cy="473857"/>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9" name="TextBox 3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40" name="Group 40"/>
          <p:cNvGrpSpPr/>
          <p:nvPr/>
        </p:nvGrpSpPr>
        <p:grpSpPr>
          <a:xfrm>
            <a:off x="8911834" y="9544050"/>
            <a:ext cx="464332" cy="473857"/>
            <a:chOff x="0" y="0"/>
            <a:chExt cx="122293" cy="124802"/>
          </a:xfrm>
        </p:grpSpPr>
        <p:sp>
          <p:nvSpPr>
            <p:cNvPr id="41" name="Freeform 41"/>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42" name="TextBox 4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43" name="Picture 4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973740" y="9648895"/>
            <a:ext cx="350045" cy="281309"/>
          </a:xfrm>
          <a:prstGeom prst="rect">
            <a:avLst/>
          </a:prstGeom>
        </p:spPr>
      </p:pic>
      <p:sp>
        <p:nvSpPr>
          <p:cNvPr id="44" name="TextBox 44"/>
          <p:cNvSpPr txBox="1"/>
          <p:nvPr/>
        </p:nvSpPr>
        <p:spPr>
          <a:xfrm>
            <a:off x="1019175" y="935361"/>
            <a:ext cx="16230600" cy="847725"/>
          </a:xfrm>
          <a:prstGeom prst="rect">
            <a:avLst/>
          </a:prstGeom>
        </p:spPr>
        <p:txBody>
          <a:bodyPr lIns="0" tIns="0" rIns="0" bIns="0" rtlCol="0" anchor="t">
            <a:spAutoFit/>
          </a:bodyPr>
          <a:lstStyle/>
          <a:p>
            <a:pPr>
              <a:lnSpc>
                <a:spcPts val="6299"/>
              </a:lnSpc>
            </a:pPr>
            <a:r>
              <a:rPr lang="en-US" sz="6999">
                <a:solidFill>
                  <a:srgbClr val="24225C"/>
                </a:solidFill>
                <a:latin typeface="Assistant Bold"/>
              </a:rPr>
              <a:t>Meet Our Team</a:t>
            </a:r>
          </a:p>
        </p:txBody>
      </p:sp>
      <p:sp>
        <p:nvSpPr>
          <p:cNvPr id="45" name="TextBox 45"/>
          <p:cNvSpPr txBox="1"/>
          <p:nvPr/>
        </p:nvSpPr>
        <p:spPr>
          <a:xfrm>
            <a:off x="1056809" y="8323495"/>
            <a:ext cx="3963538" cy="313690"/>
          </a:xfrm>
          <a:prstGeom prst="rect">
            <a:avLst/>
          </a:prstGeom>
        </p:spPr>
        <p:txBody>
          <a:bodyPr lIns="0" tIns="0" rIns="0" bIns="0" rtlCol="0" anchor="t">
            <a:spAutoFit/>
          </a:bodyPr>
          <a:lstStyle/>
          <a:p>
            <a:pPr algn="ctr">
              <a:lnSpc>
                <a:spcPts val="2419"/>
              </a:lnSpc>
            </a:pPr>
            <a:r>
              <a:rPr lang="en-US" sz="2199" dirty="0">
                <a:solidFill>
                  <a:srgbClr val="24225C"/>
                </a:solidFill>
                <a:latin typeface="Assistant Bold"/>
              </a:rPr>
              <a:t>Backend Developer</a:t>
            </a:r>
          </a:p>
        </p:txBody>
      </p:sp>
      <p:sp>
        <p:nvSpPr>
          <p:cNvPr id="46" name="TextBox 46"/>
          <p:cNvSpPr txBox="1"/>
          <p:nvPr/>
        </p:nvSpPr>
        <p:spPr>
          <a:xfrm>
            <a:off x="1056809" y="7880900"/>
            <a:ext cx="3963538" cy="366283"/>
          </a:xfrm>
          <a:prstGeom prst="rect">
            <a:avLst/>
          </a:prstGeom>
        </p:spPr>
        <p:txBody>
          <a:bodyPr lIns="0" tIns="0" rIns="0" bIns="0" rtlCol="0" anchor="t">
            <a:spAutoFit/>
          </a:bodyPr>
          <a:lstStyle/>
          <a:p>
            <a:pPr algn="ctr">
              <a:lnSpc>
                <a:spcPts val="2859"/>
              </a:lnSpc>
            </a:pPr>
            <a:r>
              <a:rPr lang="en-US" sz="2599">
                <a:solidFill>
                  <a:srgbClr val="1D2896"/>
                </a:solidFill>
                <a:latin typeface="Assistant Bold Bold"/>
              </a:rPr>
              <a:t>Ghazwul Shaf</a:t>
            </a:r>
          </a:p>
        </p:txBody>
      </p:sp>
      <p:sp>
        <p:nvSpPr>
          <p:cNvPr id="47" name="TextBox 47"/>
          <p:cNvSpPr txBox="1"/>
          <p:nvPr/>
        </p:nvSpPr>
        <p:spPr>
          <a:xfrm>
            <a:off x="5105044" y="8323495"/>
            <a:ext cx="3991647" cy="313616"/>
          </a:xfrm>
          <a:prstGeom prst="rect">
            <a:avLst/>
          </a:prstGeom>
        </p:spPr>
        <p:txBody>
          <a:bodyPr lIns="0" tIns="0" rIns="0" bIns="0" rtlCol="0" anchor="t">
            <a:spAutoFit/>
          </a:bodyPr>
          <a:lstStyle/>
          <a:p>
            <a:pPr algn="ctr">
              <a:lnSpc>
                <a:spcPts val="2419"/>
              </a:lnSpc>
            </a:pPr>
            <a:r>
              <a:rPr lang="en-US" sz="2199" dirty="0">
                <a:solidFill>
                  <a:srgbClr val="24225C"/>
                </a:solidFill>
                <a:latin typeface="Assistant Bold"/>
              </a:rPr>
              <a:t>Frontend Developer</a:t>
            </a:r>
          </a:p>
        </p:txBody>
      </p:sp>
      <p:sp>
        <p:nvSpPr>
          <p:cNvPr id="48" name="TextBox 48"/>
          <p:cNvSpPr txBox="1"/>
          <p:nvPr/>
        </p:nvSpPr>
        <p:spPr>
          <a:xfrm>
            <a:off x="5105044" y="7880900"/>
            <a:ext cx="3991647" cy="366283"/>
          </a:xfrm>
          <a:prstGeom prst="rect">
            <a:avLst/>
          </a:prstGeom>
        </p:spPr>
        <p:txBody>
          <a:bodyPr lIns="0" tIns="0" rIns="0" bIns="0" rtlCol="0" anchor="t">
            <a:spAutoFit/>
          </a:bodyPr>
          <a:lstStyle/>
          <a:p>
            <a:pPr algn="ctr">
              <a:lnSpc>
                <a:spcPts val="2859"/>
              </a:lnSpc>
            </a:pPr>
            <a:r>
              <a:rPr lang="en-US" sz="2599">
                <a:solidFill>
                  <a:srgbClr val="1D2896"/>
                </a:solidFill>
                <a:latin typeface="Assistant Bold Bold"/>
              </a:rPr>
              <a:t>Zid I. S. Wijaogy</a:t>
            </a:r>
          </a:p>
        </p:txBody>
      </p:sp>
      <p:sp>
        <p:nvSpPr>
          <p:cNvPr id="49" name="TextBox 49"/>
          <p:cNvSpPr txBox="1"/>
          <p:nvPr/>
        </p:nvSpPr>
        <p:spPr>
          <a:xfrm>
            <a:off x="9182416" y="8334009"/>
            <a:ext cx="3998443" cy="313616"/>
          </a:xfrm>
          <a:prstGeom prst="rect">
            <a:avLst/>
          </a:prstGeom>
        </p:spPr>
        <p:txBody>
          <a:bodyPr lIns="0" tIns="0" rIns="0" bIns="0" rtlCol="0" anchor="t">
            <a:spAutoFit/>
          </a:bodyPr>
          <a:lstStyle/>
          <a:p>
            <a:pPr algn="ctr">
              <a:lnSpc>
                <a:spcPts val="2419"/>
              </a:lnSpc>
            </a:pPr>
            <a:r>
              <a:rPr lang="en-US" sz="2199" dirty="0">
                <a:solidFill>
                  <a:srgbClr val="24225C"/>
                </a:solidFill>
                <a:latin typeface="Assistant Bold"/>
              </a:rPr>
              <a:t>UI/UX Designer</a:t>
            </a:r>
          </a:p>
        </p:txBody>
      </p:sp>
      <p:sp>
        <p:nvSpPr>
          <p:cNvPr id="50" name="TextBox 50"/>
          <p:cNvSpPr txBox="1"/>
          <p:nvPr/>
        </p:nvSpPr>
        <p:spPr>
          <a:xfrm>
            <a:off x="9182416" y="7880900"/>
            <a:ext cx="3998443" cy="366283"/>
          </a:xfrm>
          <a:prstGeom prst="rect">
            <a:avLst/>
          </a:prstGeom>
        </p:spPr>
        <p:txBody>
          <a:bodyPr lIns="0" tIns="0" rIns="0" bIns="0" rtlCol="0" anchor="t">
            <a:spAutoFit/>
          </a:bodyPr>
          <a:lstStyle/>
          <a:p>
            <a:pPr algn="ctr">
              <a:lnSpc>
                <a:spcPts val="2859"/>
              </a:lnSpc>
            </a:pPr>
            <a:r>
              <a:rPr lang="en-US" sz="2599">
                <a:solidFill>
                  <a:srgbClr val="1D2896"/>
                </a:solidFill>
                <a:latin typeface="Assistant Bold Bold"/>
              </a:rPr>
              <a:t>Azzahra Beladina S.</a:t>
            </a:r>
          </a:p>
        </p:txBody>
      </p:sp>
      <p:sp>
        <p:nvSpPr>
          <p:cNvPr id="51" name="TextBox 51"/>
          <p:cNvSpPr txBox="1"/>
          <p:nvPr/>
        </p:nvSpPr>
        <p:spPr>
          <a:xfrm>
            <a:off x="13266584" y="8323495"/>
            <a:ext cx="3992716" cy="313616"/>
          </a:xfrm>
          <a:prstGeom prst="rect">
            <a:avLst/>
          </a:prstGeom>
        </p:spPr>
        <p:txBody>
          <a:bodyPr lIns="0" tIns="0" rIns="0" bIns="0" rtlCol="0" anchor="t">
            <a:spAutoFit/>
          </a:bodyPr>
          <a:lstStyle/>
          <a:p>
            <a:pPr algn="ctr">
              <a:lnSpc>
                <a:spcPts val="2419"/>
              </a:lnSpc>
            </a:pPr>
            <a:r>
              <a:rPr lang="en-US" sz="2199" dirty="0">
                <a:solidFill>
                  <a:srgbClr val="24225C"/>
                </a:solidFill>
                <a:latin typeface="Assistant Bold"/>
              </a:rPr>
              <a:t>Content Manager</a:t>
            </a:r>
          </a:p>
        </p:txBody>
      </p:sp>
      <p:sp>
        <p:nvSpPr>
          <p:cNvPr id="52" name="TextBox 52"/>
          <p:cNvSpPr txBox="1"/>
          <p:nvPr/>
        </p:nvSpPr>
        <p:spPr>
          <a:xfrm>
            <a:off x="13266584" y="7880900"/>
            <a:ext cx="3992716" cy="366283"/>
          </a:xfrm>
          <a:prstGeom prst="rect">
            <a:avLst/>
          </a:prstGeom>
        </p:spPr>
        <p:txBody>
          <a:bodyPr lIns="0" tIns="0" rIns="0" bIns="0" rtlCol="0" anchor="t">
            <a:spAutoFit/>
          </a:bodyPr>
          <a:lstStyle/>
          <a:p>
            <a:pPr algn="ctr">
              <a:lnSpc>
                <a:spcPts val="2859"/>
              </a:lnSpc>
            </a:pPr>
            <a:r>
              <a:rPr lang="en-US" sz="2599">
                <a:solidFill>
                  <a:srgbClr val="1D2896"/>
                </a:solidFill>
                <a:latin typeface="Assistant Bold Bold"/>
              </a:rPr>
              <a:t>Sitti Zakiyah Nurkhalisah</a:t>
            </a:r>
          </a:p>
        </p:txBody>
      </p:sp>
      <p:sp>
        <p:nvSpPr>
          <p:cNvPr id="53" name="TextBox 53"/>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54" name="TextBox 54"/>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02/21</a:t>
            </a:r>
          </a:p>
        </p:txBody>
      </p:sp>
    </p:spTree>
    <p:extLst>
      <p:ext uri="{BB962C8B-B14F-4D97-AF65-F5344CB8AC3E}">
        <p14:creationId xmlns:p14="http://schemas.microsoft.com/office/powerpoint/2010/main" val="1971299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4475"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143000" y="0"/>
            <a:ext cx="10287000" cy="102870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292710" flipV="1">
            <a:off x="9504594" y="3800129"/>
            <a:ext cx="12394681" cy="9374886"/>
          </a:xfrm>
          <a:prstGeom prst="rect">
            <a:avLst/>
          </a:prstGeom>
        </p:spPr>
      </p:pic>
      <p:grpSp>
        <p:nvGrpSpPr>
          <p:cNvPr id="5" name="Group 5"/>
          <p:cNvGrpSpPr/>
          <p:nvPr/>
        </p:nvGrpSpPr>
        <p:grpSpPr>
          <a:xfrm>
            <a:off x="9376166" y="915366"/>
            <a:ext cx="7887896" cy="4334203"/>
            <a:chOff x="0" y="0"/>
            <a:chExt cx="1826726" cy="1003741"/>
          </a:xfrm>
        </p:grpSpPr>
        <p:sp>
          <p:nvSpPr>
            <p:cNvPr id="6" name="Freeform 6"/>
            <p:cNvSpPr/>
            <p:nvPr/>
          </p:nvSpPr>
          <p:spPr>
            <a:xfrm>
              <a:off x="0" y="0"/>
              <a:ext cx="1826726" cy="1003741"/>
            </a:xfrm>
            <a:custGeom>
              <a:avLst/>
              <a:gdLst/>
              <a:ahLst/>
              <a:cxnLst/>
              <a:rect l="l" t="t" r="r" b="b"/>
              <a:pathLst>
                <a:path w="1826726" h="1003741">
                  <a:moveTo>
                    <a:pt x="1702266" y="1003740"/>
                  </a:moveTo>
                  <a:lnTo>
                    <a:pt x="124460" y="1003740"/>
                  </a:lnTo>
                  <a:cubicBezTo>
                    <a:pt x="55880" y="1003740"/>
                    <a:pt x="0" y="947860"/>
                    <a:pt x="0" y="879280"/>
                  </a:cubicBezTo>
                  <a:lnTo>
                    <a:pt x="0" y="124460"/>
                  </a:lnTo>
                  <a:cubicBezTo>
                    <a:pt x="0" y="55880"/>
                    <a:pt x="55880" y="0"/>
                    <a:pt x="124460" y="0"/>
                  </a:cubicBezTo>
                  <a:lnTo>
                    <a:pt x="1702266" y="0"/>
                  </a:lnTo>
                  <a:cubicBezTo>
                    <a:pt x="1770846" y="0"/>
                    <a:pt x="1826726" y="55880"/>
                    <a:pt x="1826726" y="124460"/>
                  </a:cubicBezTo>
                  <a:lnTo>
                    <a:pt x="1826726" y="879281"/>
                  </a:lnTo>
                  <a:cubicBezTo>
                    <a:pt x="1826726" y="947861"/>
                    <a:pt x="1770846" y="1003741"/>
                    <a:pt x="1702266" y="1003741"/>
                  </a:cubicBezTo>
                  <a:close/>
                </a:path>
              </a:pathLst>
            </a:custGeom>
            <a:solidFill>
              <a:srgbClr val="FFFFFF"/>
            </a:solidFill>
          </p:spPr>
        </p:sp>
      </p:grpSp>
      <p:grpSp>
        <p:nvGrpSpPr>
          <p:cNvPr id="7" name="Group 7"/>
          <p:cNvGrpSpPr/>
          <p:nvPr/>
        </p:nvGrpSpPr>
        <p:grpSpPr>
          <a:xfrm>
            <a:off x="9376166" y="5636022"/>
            <a:ext cx="7887896" cy="3162478"/>
            <a:chOff x="0" y="0"/>
            <a:chExt cx="1826726" cy="732385"/>
          </a:xfrm>
        </p:grpSpPr>
        <p:sp>
          <p:nvSpPr>
            <p:cNvPr id="8" name="Freeform 8"/>
            <p:cNvSpPr/>
            <p:nvPr/>
          </p:nvSpPr>
          <p:spPr>
            <a:xfrm>
              <a:off x="0" y="0"/>
              <a:ext cx="1826726" cy="732386"/>
            </a:xfrm>
            <a:custGeom>
              <a:avLst/>
              <a:gdLst/>
              <a:ahLst/>
              <a:cxnLst/>
              <a:rect l="l" t="t" r="r" b="b"/>
              <a:pathLst>
                <a:path w="1826726" h="732386">
                  <a:moveTo>
                    <a:pt x="1702266" y="732385"/>
                  </a:moveTo>
                  <a:lnTo>
                    <a:pt x="124460" y="732385"/>
                  </a:lnTo>
                  <a:cubicBezTo>
                    <a:pt x="55880" y="732385"/>
                    <a:pt x="0" y="676505"/>
                    <a:pt x="0" y="607925"/>
                  </a:cubicBezTo>
                  <a:lnTo>
                    <a:pt x="0" y="124460"/>
                  </a:lnTo>
                  <a:cubicBezTo>
                    <a:pt x="0" y="55880"/>
                    <a:pt x="55880" y="0"/>
                    <a:pt x="124460" y="0"/>
                  </a:cubicBezTo>
                  <a:lnTo>
                    <a:pt x="1702266" y="0"/>
                  </a:lnTo>
                  <a:cubicBezTo>
                    <a:pt x="1770846" y="0"/>
                    <a:pt x="1826726" y="55880"/>
                    <a:pt x="1826726" y="124460"/>
                  </a:cubicBezTo>
                  <a:lnTo>
                    <a:pt x="1826726" y="607926"/>
                  </a:lnTo>
                  <a:cubicBezTo>
                    <a:pt x="1826726" y="676506"/>
                    <a:pt x="1770846" y="732386"/>
                    <a:pt x="1702266" y="732386"/>
                  </a:cubicBezTo>
                  <a:close/>
                </a:path>
              </a:pathLst>
            </a:custGeom>
            <a:solidFill>
              <a:srgbClr val="FFFFFF"/>
            </a:solidFill>
          </p:spPr>
        </p:sp>
      </p:grpSp>
      <p:grpSp>
        <p:nvGrpSpPr>
          <p:cNvPr id="9" name="Group 9"/>
          <p:cNvGrpSpPr>
            <a:grpSpLocks noChangeAspect="1"/>
          </p:cNvGrpSpPr>
          <p:nvPr/>
        </p:nvGrpSpPr>
        <p:grpSpPr>
          <a:xfrm>
            <a:off x="1028700" y="915366"/>
            <a:ext cx="7883134" cy="7883134"/>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4891" r="-24891"/>
              </a:stretch>
            </a:blip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107602" flipV="1">
            <a:off x="-1780787" y="-1649759"/>
            <a:ext cx="7082464" cy="5356918"/>
          </a:xfrm>
          <a:prstGeom prst="rect">
            <a:avLst/>
          </a:prstGeom>
        </p:spPr>
      </p:pic>
      <p:grpSp>
        <p:nvGrpSpPr>
          <p:cNvPr id="12" name="Group 12"/>
          <p:cNvGrpSpPr/>
          <p:nvPr/>
        </p:nvGrpSpPr>
        <p:grpSpPr>
          <a:xfrm>
            <a:off x="1028700" y="9544050"/>
            <a:ext cx="473857" cy="47385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4" name="TextBox 1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5" name="Group 15"/>
          <p:cNvGrpSpPr/>
          <p:nvPr/>
        </p:nvGrpSpPr>
        <p:grpSpPr>
          <a:xfrm>
            <a:off x="3371556" y="9544050"/>
            <a:ext cx="473857" cy="473857"/>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7" name="TextBox 1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8" name="Group 18"/>
          <p:cNvGrpSpPr/>
          <p:nvPr/>
        </p:nvGrpSpPr>
        <p:grpSpPr>
          <a:xfrm>
            <a:off x="1265629" y="9544050"/>
            <a:ext cx="2342856" cy="473857"/>
            <a:chOff x="0" y="0"/>
            <a:chExt cx="617048" cy="124802"/>
          </a:xfrm>
        </p:grpSpPr>
        <p:sp>
          <p:nvSpPr>
            <p:cNvPr id="19" name="Freeform 19"/>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0" name="TextBox 20"/>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1" name="Group 21"/>
          <p:cNvGrpSpPr/>
          <p:nvPr/>
        </p:nvGrpSpPr>
        <p:grpSpPr>
          <a:xfrm>
            <a:off x="15701935" y="9544050"/>
            <a:ext cx="473857" cy="473857"/>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3" name="TextBox 23"/>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4" name="Group 24"/>
          <p:cNvGrpSpPr/>
          <p:nvPr/>
        </p:nvGrpSpPr>
        <p:grpSpPr>
          <a:xfrm>
            <a:off x="16790205" y="9544050"/>
            <a:ext cx="473857" cy="473857"/>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6" name="TextBox 2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7" name="Group 27"/>
          <p:cNvGrpSpPr/>
          <p:nvPr/>
        </p:nvGrpSpPr>
        <p:grpSpPr>
          <a:xfrm>
            <a:off x="15938863" y="9544050"/>
            <a:ext cx="1088270" cy="473857"/>
            <a:chOff x="0" y="0"/>
            <a:chExt cx="286623" cy="124802"/>
          </a:xfrm>
        </p:grpSpPr>
        <p:sp>
          <p:nvSpPr>
            <p:cNvPr id="28" name="Freeform 28"/>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29" name="TextBox 29"/>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30" name="Group 30"/>
          <p:cNvGrpSpPr/>
          <p:nvPr/>
        </p:nvGrpSpPr>
        <p:grpSpPr>
          <a:xfrm>
            <a:off x="8674905" y="9544050"/>
            <a:ext cx="473857" cy="473857"/>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2" name="TextBox 32"/>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3" name="Group 33"/>
          <p:cNvGrpSpPr/>
          <p:nvPr/>
        </p:nvGrpSpPr>
        <p:grpSpPr>
          <a:xfrm>
            <a:off x="9139238" y="9544050"/>
            <a:ext cx="473857" cy="473857"/>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5" name="TextBox 3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6" name="Group 36"/>
          <p:cNvGrpSpPr/>
          <p:nvPr/>
        </p:nvGrpSpPr>
        <p:grpSpPr>
          <a:xfrm>
            <a:off x="8911834" y="9544050"/>
            <a:ext cx="464332" cy="473857"/>
            <a:chOff x="0" y="0"/>
            <a:chExt cx="122293" cy="124802"/>
          </a:xfrm>
        </p:grpSpPr>
        <p:sp>
          <p:nvSpPr>
            <p:cNvPr id="37" name="Freeform 37"/>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38" name="TextBox 38"/>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39" name="Picture 3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973740" y="9648895"/>
            <a:ext cx="350045" cy="281309"/>
          </a:xfrm>
          <a:prstGeom prst="rect">
            <a:avLst/>
          </a:prstGeom>
        </p:spPr>
      </p:pic>
      <p:sp>
        <p:nvSpPr>
          <p:cNvPr id="40" name="TextBox 40"/>
          <p:cNvSpPr txBox="1"/>
          <p:nvPr/>
        </p:nvSpPr>
        <p:spPr>
          <a:xfrm>
            <a:off x="9934039" y="1787309"/>
            <a:ext cx="6772150" cy="847613"/>
          </a:xfrm>
          <a:prstGeom prst="rect">
            <a:avLst/>
          </a:prstGeom>
        </p:spPr>
        <p:txBody>
          <a:bodyPr lIns="0" tIns="0" rIns="0" bIns="0" rtlCol="0" anchor="t">
            <a:spAutoFit/>
          </a:bodyPr>
          <a:lstStyle/>
          <a:p>
            <a:pPr algn="ctr">
              <a:lnSpc>
                <a:spcPts val="6299"/>
              </a:lnSpc>
            </a:pPr>
            <a:r>
              <a:rPr lang="en-US" sz="6999">
                <a:solidFill>
                  <a:srgbClr val="24225C"/>
                </a:solidFill>
                <a:latin typeface="Assistant Bold"/>
              </a:rPr>
              <a:t>Thank you</a:t>
            </a:r>
          </a:p>
        </p:txBody>
      </p:sp>
      <p:sp>
        <p:nvSpPr>
          <p:cNvPr id="41" name="TextBox 41"/>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42" name="TextBox 42"/>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21/21</a:t>
            </a:r>
          </a:p>
        </p:txBody>
      </p:sp>
      <p:sp>
        <p:nvSpPr>
          <p:cNvPr id="43" name="TextBox 43"/>
          <p:cNvSpPr txBox="1"/>
          <p:nvPr/>
        </p:nvSpPr>
        <p:spPr>
          <a:xfrm>
            <a:off x="9934039" y="3138740"/>
            <a:ext cx="6856166" cy="1086150"/>
          </a:xfrm>
          <a:prstGeom prst="rect">
            <a:avLst/>
          </a:prstGeom>
        </p:spPr>
        <p:txBody>
          <a:bodyPr lIns="0" tIns="0" rIns="0" bIns="0" rtlCol="0" anchor="t">
            <a:spAutoFit/>
          </a:bodyPr>
          <a:lstStyle/>
          <a:p>
            <a:pPr algn="ctr">
              <a:lnSpc>
                <a:spcPts val="2859"/>
              </a:lnSpc>
            </a:pPr>
            <a:r>
              <a:rPr lang="en-US" sz="2199">
                <a:solidFill>
                  <a:srgbClr val="24225C"/>
                </a:solidFill>
                <a:latin typeface="Barlow Light Bold"/>
              </a:rPr>
              <a:t>Kami ucapkan terima kasih kepada seluruh pihak yang telah membantu kami dalam penyusunan presentasi ini, semoga yang disemogakan cepat tersemogakan.</a:t>
            </a:r>
          </a:p>
        </p:txBody>
      </p:sp>
      <p:sp>
        <p:nvSpPr>
          <p:cNvPr id="44" name="TextBox 44"/>
          <p:cNvSpPr txBox="1"/>
          <p:nvPr/>
        </p:nvSpPr>
        <p:spPr>
          <a:xfrm>
            <a:off x="9934039" y="5855279"/>
            <a:ext cx="6772150" cy="2657289"/>
          </a:xfrm>
          <a:prstGeom prst="rect">
            <a:avLst/>
          </a:prstGeom>
        </p:spPr>
        <p:txBody>
          <a:bodyPr lIns="0" tIns="0" rIns="0" bIns="0" rtlCol="0" anchor="t">
            <a:spAutoFit/>
          </a:bodyPr>
          <a:lstStyle/>
          <a:p>
            <a:pPr algn="ctr">
              <a:lnSpc>
                <a:spcPts val="4200"/>
              </a:lnSpc>
            </a:pPr>
            <a:r>
              <a:rPr lang="en-US" sz="3000">
                <a:solidFill>
                  <a:srgbClr val="24225C"/>
                </a:solidFill>
                <a:latin typeface="Assistant Bold"/>
              </a:rPr>
              <a:t>Universitas Hasanuddin</a:t>
            </a:r>
          </a:p>
          <a:p>
            <a:pPr algn="ctr">
              <a:lnSpc>
                <a:spcPts val="4200"/>
              </a:lnSpc>
            </a:pPr>
            <a:r>
              <a:rPr lang="en-US" sz="3000">
                <a:solidFill>
                  <a:srgbClr val="24225C"/>
                </a:solidFill>
                <a:latin typeface="Assistant Bold"/>
              </a:rPr>
              <a:t>Fakultas Teknik</a:t>
            </a:r>
          </a:p>
          <a:p>
            <a:pPr algn="ctr">
              <a:lnSpc>
                <a:spcPts val="4200"/>
              </a:lnSpc>
            </a:pPr>
            <a:r>
              <a:rPr lang="en-US" sz="3000">
                <a:solidFill>
                  <a:srgbClr val="24225C"/>
                </a:solidFill>
                <a:latin typeface="Assistant Bold"/>
              </a:rPr>
              <a:t>Teknik Informatika</a:t>
            </a:r>
          </a:p>
          <a:p>
            <a:pPr algn="ctr">
              <a:lnSpc>
                <a:spcPts val="4200"/>
              </a:lnSpc>
            </a:pPr>
            <a:r>
              <a:rPr lang="en-US" sz="3000">
                <a:solidFill>
                  <a:srgbClr val="24225C"/>
                </a:solidFill>
                <a:latin typeface="Assistant Bold"/>
              </a:rPr>
              <a:t>Kelas A</a:t>
            </a:r>
          </a:p>
          <a:p>
            <a:pPr algn="ctr">
              <a:lnSpc>
                <a:spcPts val="4200"/>
              </a:lnSpc>
            </a:pPr>
            <a:r>
              <a:rPr lang="en-US" sz="3000">
                <a:solidFill>
                  <a:srgbClr val="24225C"/>
                </a:solidFill>
                <a:latin typeface="Assistant Bold"/>
              </a:rPr>
              <a:t>Mata Kuliah Sistem Informasi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9238"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143000" y="0"/>
            <a:ext cx="10287000" cy="10287000"/>
          </a:xfrm>
          <a:prstGeom prst="rect">
            <a:avLst/>
          </a:prstGeom>
        </p:spPr>
      </p:pic>
      <p:grpSp>
        <p:nvGrpSpPr>
          <p:cNvPr id="4" name="Group 4"/>
          <p:cNvGrpSpPr/>
          <p:nvPr/>
        </p:nvGrpSpPr>
        <p:grpSpPr>
          <a:xfrm>
            <a:off x="1028700" y="2797700"/>
            <a:ext cx="2816713" cy="473857"/>
            <a:chOff x="0" y="0"/>
            <a:chExt cx="3755617" cy="631810"/>
          </a:xfrm>
        </p:grpSpPr>
        <p:grpSp>
          <p:nvGrpSpPr>
            <p:cNvPr id="5" name="Group 5"/>
            <p:cNvGrpSpPr/>
            <p:nvPr/>
          </p:nvGrpSpPr>
          <p:grpSpPr>
            <a:xfrm>
              <a:off x="0" y="0"/>
              <a:ext cx="631810" cy="63181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2000"/>
                  </a:lnSpc>
                </a:pPr>
                <a:endParaRPr/>
              </a:p>
            </p:txBody>
          </p:sp>
        </p:grpSp>
        <p:grpSp>
          <p:nvGrpSpPr>
            <p:cNvPr id="8" name="Group 8"/>
            <p:cNvGrpSpPr/>
            <p:nvPr/>
          </p:nvGrpSpPr>
          <p:grpSpPr>
            <a:xfrm>
              <a:off x="3123808" y="0"/>
              <a:ext cx="631810" cy="63181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2000"/>
                  </a:lnSpc>
                </a:pPr>
                <a:endParaRPr/>
              </a:p>
            </p:txBody>
          </p:sp>
        </p:grpSp>
        <p:grpSp>
          <p:nvGrpSpPr>
            <p:cNvPr id="11" name="Group 11"/>
            <p:cNvGrpSpPr/>
            <p:nvPr/>
          </p:nvGrpSpPr>
          <p:grpSpPr>
            <a:xfrm>
              <a:off x="315905" y="0"/>
              <a:ext cx="3123808" cy="631810"/>
              <a:chOff x="0" y="0"/>
              <a:chExt cx="617048" cy="124802"/>
            </a:xfrm>
          </p:grpSpPr>
          <p:sp>
            <p:nvSpPr>
              <p:cNvPr id="12" name="Freeform 12"/>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2000"/>
                  </a:lnSpc>
                </a:pPr>
                <a:endParaRPr/>
              </a:p>
            </p:txBody>
          </p:sp>
        </p:grpSp>
        <p:sp>
          <p:nvSpPr>
            <p:cNvPr id="14" name="TextBox 14"/>
            <p:cNvSpPr txBox="1"/>
            <p:nvPr/>
          </p:nvSpPr>
          <p:spPr>
            <a:xfrm>
              <a:off x="299358" y="145513"/>
              <a:ext cx="3140355" cy="369309"/>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#1 PROYEK</a:t>
              </a:r>
            </a:p>
          </p:txBody>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33574" flipV="1">
            <a:off x="5982356" y="-5285415"/>
            <a:ext cx="14453316" cy="10931963"/>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233034" flipH="1">
            <a:off x="7201997" y="436120"/>
            <a:ext cx="19555318" cy="15893140"/>
          </a:xfrm>
          <a:prstGeom prst="rect">
            <a:avLst/>
          </a:prstGeom>
        </p:spPr>
      </p:pic>
      <p:pic>
        <p:nvPicPr>
          <p:cNvPr id="17" name="Picture 17"/>
          <p:cNvPicPr>
            <a:picLocks noChangeAspect="1"/>
          </p:cNvPicPr>
          <p:nvPr/>
        </p:nvPicPr>
        <p:blipFill>
          <a:blip r:embed="rId8"/>
          <a:srcRect/>
          <a:stretch>
            <a:fillRect/>
          </a:stretch>
        </p:blipFill>
        <p:spPr>
          <a:xfrm>
            <a:off x="13209014" y="2053349"/>
            <a:ext cx="5081778" cy="8229600"/>
          </a:xfrm>
          <a:prstGeom prst="rect">
            <a:avLst/>
          </a:prstGeom>
        </p:spPr>
      </p:pic>
      <p:sp>
        <p:nvSpPr>
          <p:cNvPr id="18" name="TextBox 18"/>
          <p:cNvSpPr txBox="1"/>
          <p:nvPr/>
        </p:nvSpPr>
        <p:spPr>
          <a:xfrm>
            <a:off x="1028700" y="7300780"/>
            <a:ext cx="8110538"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Italics"/>
              </a:rPr>
              <a:t>Website Platform</a:t>
            </a:r>
          </a:p>
        </p:txBody>
      </p:sp>
      <p:sp>
        <p:nvSpPr>
          <p:cNvPr id="19" name="TextBox 19"/>
          <p:cNvSpPr txBox="1"/>
          <p:nvPr/>
        </p:nvSpPr>
        <p:spPr>
          <a:xfrm>
            <a:off x="933450" y="3566832"/>
            <a:ext cx="8110537" cy="2352376"/>
          </a:xfrm>
          <a:prstGeom prst="rect">
            <a:avLst/>
          </a:prstGeom>
        </p:spPr>
        <p:txBody>
          <a:bodyPr lIns="0" tIns="0" rIns="0" bIns="0" rtlCol="0" anchor="t">
            <a:spAutoFit/>
          </a:bodyPr>
          <a:lstStyle/>
          <a:p>
            <a:pPr>
              <a:lnSpc>
                <a:spcPts val="8999"/>
              </a:lnSpc>
            </a:pPr>
            <a:r>
              <a:rPr lang="en-US" sz="9999">
                <a:solidFill>
                  <a:srgbClr val="24225C"/>
                </a:solidFill>
                <a:latin typeface="Assistant Bold"/>
              </a:rPr>
              <a:t>Know About Your Self</a:t>
            </a:r>
          </a:p>
        </p:txBody>
      </p:sp>
      <p:sp>
        <p:nvSpPr>
          <p:cNvPr id="20" name="TextBox 20"/>
          <p:cNvSpPr txBox="1"/>
          <p:nvPr/>
        </p:nvSpPr>
        <p:spPr>
          <a:xfrm>
            <a:off x="1028700" y="5934220"/>
            <a:ext cx="7280762" cy="610734"/>
          </a:xfrm>
          <a:prstGeom prst="rect">
            <a:avLst/>
          </a:prstGeom>
        </p:spPr>
        <p:txBody>
          <a:bodyPr lIns="0" tIns="0" rIns="0" bIns="0" rtlCol="0" anchor="t">
            <a:spAutoFit/>
          </a:bodyPr>
          <a:lstStyle/>
          <a:p>
            <a:pPr>
              <a:lnSpc>
                <a:spcPts val="4478"/>
              </a:lnSpc>
            </a:pPr>
            <a:r>
              <a:rPr lang="en-US" sz="4976">
                <a:solidFill>
                  <a:srgbClr val="24225C"/>
                </a:solidFill>
                <a:latin typeface="Assistant Bold"/>
              </a:rPr>
              <a:t>MBTI Test &amp; Enclyclopedia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8238" y="0"/>
            <a:ext cx="10287000" cy="10287000"/>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51782" y="1028700"/>
            <a:ext cx="10287000" cy="10287000"/>
          </a:xfrm>
          <a:prstGeom prst="rect">
            <a:avLst/>
          </a:prstGeom>
        </p:spPr>
      </p:pic>
      <p:sp>
        <p:nvSpPr>
          <p:cNvPr id="4" name="TextBox 4"/>
          <p:cNvSpPr txBox="1"/>
          <p:nvPr/>
        </p:nvSpPr>
        <p:spPr>
          <a:xfrm>
            <a:off x="1028700" y="1238250"/>
            <a:ext cx="7080426" cy="847613"/>
          </a:xfrm>
          <a:prstGeom prst="rect">
            <a:avLst/>
          </a:prstGeom>
        </p:spPr>
        <p:txBody>
          <a:bodyPr lIns="0" tIns="0" rIns="0" bIns="0" rtlCol="0" anchor="t">
            <a:spAutoFit/>
          </a:bodyPr>
          <a:lstStyle/>
          <a:p>
            <a:pPr>
              <a:lnSpc>
                <a:spcPts val="6299"/>
              </a:lnSpc>
            </a:pPr>
            <a:r>
              <a:rPr lang="en-US" sz="6999">
                <a:solidFill>
                  <a:srgbClr val="24225C"/>
                </a:solidFill>
                <a:latin typeface="Assistant Bold"/>
              </a:rPr>
              <a:t>Daftar Isi</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268617">
            <a:off x="11642282" y="-6675289"/>
            <a:ext cx="12657383" cy="102870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14681">
            <a:off x="-5458584" y="3995569"/>
            <a:ext cx="12657383" cy="10287000"/>
          </a:xfrm>
          <a:prstGeom prst="rect">
            <a:avLst/>
          </a:prstGeom>
        </p:spPr>
      </p:pic>
      <p:grpSp>
        <p:nvGrpSpPr>
          <p:cNvPr id="7" name="Group 7"/>
          <p:cNvGrpSpPr/>
          <p:nvPr/>
        </p:nvGrpSpPr>
        <p:grpSpPr>
          <a:xfrm>
            <a:off x="1028700" y="9544050"/>
            <a:ext cx="473857" cy="47385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3371556" y="9544050"/>
            <a:ext cx="473857" cy="473857"/>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2" name="TextBox 12"/>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3" name="Group 13"/>
          <p:cNvGrpSpPr/>
          <p:nvPr/>
        </p:nvGrpSpPr>
        <p:grpSpPr>
          <a:xfrm>
            <a:off x="8674905" y="9544050"/>
            <a:ext cx="473857" cy="473857"/>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5" name="TextBox 1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6" name="Group 16"/>
          <p:cNvGrpSpPr/>
          <p:nvPr/>
        </p:nvGrpSpPr>
        <p:grpSpPr>
          <a:xfrm>
            <a:off x="9139238" y="9544050"/>
            <a:ext cx="473857" cy="47385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8" name="TextBox 1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9" name="Group 19"/>
          <p:cNvGrpSpPr/>
          <p:nvPr/>
        </p:nvGrpSpPr>
        <p:grpSpPr>
          <a:xfrm>
            <a:off x="1265629" y="9544050"/>
            <a:ext cx="2342856" cy="473857"/>
            <a:chOff x="0" y="0"/>
            <a:chExt cx="617048" cy="124802"/>
          </a:xfrm>
        </p:grpSpPr>
        <p:sp>
          <p:nvSpPr>
            <p:cNvPr id="20" name="Freeform 20"/>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1" name="TextBox 2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8911834" y="9544050"/>
            <a:ext cx="464332" cy="473857"/>
            <a:chOff x="0" y="0"/>
            <a:chExt cx="122293" cy="124802"/>
          </a:xfrm>
        </p:grpSpPr>
        <p:sp>
          <p:nvSpPr>
            <p:cNvPr id="23" name="Freeform 23"/>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24" name="TextBox 24"/>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15701935" y="9544050"/>
            <a:ext cx="473857" cy="47385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7" name="TextBox 2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16790205" y="9544050"/>
            <a:ext cx="473857" cy="47385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0" name="TextBox 3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1" name="Group 31"/>
          <p:cNvGrpSpPr/>
          <p:nvPr/>
        </p:nvGrpSpPr>
        <p:grpSpPr>
          <a:xfrm>
            <a:off x="15938863" y="9544050"/>
            <a:ext cx="1088270" cy="473857"/>
            <a:chOff x="0" y="0"/>
            <a:chExt cx="286623" cy="124802"/>
          </a:xfrm>
        </p:grpSpPr>
        <p:sp>
          <p:nvSpPr>
            <p:cNvPr id="32" name="Freeform 32"/>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33" name="TextBox 33"/>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34" name="AutoShape 34"/>
          <p:cNvSpPr/>
          <p:nvPr/>
        </p:nvSpPr>
        <p:spPr>
          <a:xfrm>
            <a:off x="8612443" y="1557337"/>
            <a:ext cx="1063114" cy="0"/>
          </a:xfrm>
          <a:prstGeom prst="line">
            <a:avLst/>
          </a:prstGeom>
          <a:ln w="19050" cap="flat">
            <a:solidFill>
              <a:srgbClr val="1D2896"/>
            </a:solidFill>
            <a:prstDash val="solid"/>
            <a:headEnd type="none" w="sm" len="sm"/>
            <a:tailEnd type="none" w="sm" len="sm"/>
          </a:ln>
        </p:spPr>
      </p:sp>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973740" y="9648895"/>
            <a:ext cx="350045" cy="281309"/>
          </a:xfrm>
          <a:prstGeom prst="rect">
            <a:avLst/>
          </a:prstGeom>
        </p:spPr>
      </p:pic>
      <p:sp>
        <p:nvSpPr>
          <p:cNvPr id="36" name="TextBox 36"/>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37" name="TextBox 37"/>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04/21</a:t>
            </a:r>
          </a:p>
        </p:txBody>
      </p:sp>
      <p:sp>
        <p:nvSpPr>
          <p:cNvPr id="38" name="TextBox 38"/>
          <p:cNvSpPr txBox="1"/>
          <p:nvPr/>
        </p:nvSpPr>
        <p:spPr>
          <a:xfrm>
            <a:off x="10913203" y="5833082"/>
            <a:ext cx="5459258" cy="441848"/>
          </a:xfrm>
          <a:prstGeom prst="rect">
            <a:avLst/>
          </a:prstGeom>
        </p:spPr>
        <p:txBody>
          <a:bodyPr lIns="0" tIns="0" rIns="0" bIns="0" rtlCol="0" anchor="t">
            <a:spAutoFit/>
          </a:bodyPr>
          <a:lstStyle/>
          <a:p>
            <a:pPr>
              <a:lnSpc>
                <a:spcPts val="3240"/>
              </a:lnSpc>
            </a:pPr>
            <a:r>
              <a:rPr lang="en-US" sz="3600">
                <a:solidFill>
                  <a:srgbClr val="24225C"/>
                </a:solidFill>
                <a:latin typeface="Barlow Light"/>
              </a:rPr>
              <a:t>Konfigurasi</a:t>
            </a:r>
          </a:p>
        </p:txBody>
      </p:sp>
      <p:sp>
        <p:nvSpPr>
          <p:cNvPr id="39" name="TextBox 39"/>
          <p:cNvSpPr txBox="1"/>
          <p:nvPr/>
        </p:nvSpPr>
        <p:spPr>
          <a:xfrm>
            <a:off x="10903678" y="2712706"/>
            <a:ext cx="6235559" cy="441848"/>
          </a:xfrm>
          <a:prstGeom prst="rect">
            <a:avLst/>
          </a:prstGeom>
        </p:spPr>
        <p:txBody>
          <a:bodyPr lIns="0" tIns="0" rIns="0" bIns="0" rtlCol="0" anchor="t">
            <a:spAutoFit/>
          </a:bodyPr>
          <a:lstStyle/>
          <a:p>
            <a:pPr>
              <a:lnSpc>
                <a:spcPts val="3240"/>
              </a:lnSpc>
            </a:pPr>
            <a:r>
              <a:rPr lang="en-US" sz="3600">
                <a:solidFill>
                  <a:srgbClr val="24225C"/>
                </a:solidFill>
                <a:latin typeface="Barlow Light"/>
              </a:rPr>
              <a:t>Daftar Isi</a:t>
            </a:r>
          </a:p>
        </p:txBody>
      </p:sp>
      <p:sp>
        <p:nvSpPr>
          <p:cNvPr id="40" name="TextBox 40"/>
          <p:cNvSpPr txBox="1"/>
          <p:nvPr/>
        </p:nvSpPr>
        <p:spPr>
          <a:xfrm>
            <a:off x="10908440" y="1146170"/>
            <a:ext cx="6235559" cy="441960"/>
          </a:xfrm>
          <a:prstGeom prst="rect">
            <a:avLst/>
          </a:prstGeom>
        </p:spPr>
        <p:txBody>
          <a:bodyPr lIns="0" tIns="0" rIns="0" bIns="0" rtlCol="0" anchor="t">
            <a:spAutoFit/>
          </a:bodyPr>
          <a:lstStyle/>
          <a:p>
            <a:pPr>
              <a:lnSpc>
                <a:spcPts val="3240"/>
              </a:lnSpc>
            </a:pPr>
            <a:r>
              <a:rPr lang="en-US" sz="3600">
                <a:solidFill>
                  <a:srgbClr val="24225C"/>
                </a:solidFill>
                <a:latin typeface="Barlow Light"/>
              </a:rPr>
              <a:t>Meet Our Team</a:t>
            </a:r>
          </a:p>
        </p:txBody>
      </p:sp>
      <p:sp>
        <p:nvSpPr>
          <p:cNvPr id="41" name="TextBox 41"/>
          <p:cNvSpPr txBox="1"/>
          <p:nvPr/>
        </p:nvSpPr>
        <p:spPr>
          <a:xfrm>
            <a:off x="10913203" y="1921505"/>
            <a:ext cx="6235559" cy="441848"/>
          </a:xfrm>
          <a:prstGeom prst="rect">
            <a:avLst/>
          </a:prstGeom>
        </p:spPr>
        <p:txBody>
          <a:bodyPr lIns="0" tIns="0" rIns="0" bIns="0" rtlCol="0" anchor="t">
            <a:spAutoFit/>
          </a:bodyPr>
          <a:lstStyle/>
          <a:p>
            <a:pPr>
              <a:lnSpc>
                <a:spcPts val="3240"/>
              </a:lnSpc>
            </a:pPr>
            <a:r>
              <a:rPr lang="en-US" sz="3600">
                <a:solidFill>
                  <a:srgbClr val="24225C"/>
                </a:solidFill>
                <a:latin typeface="Barlow Light"/>
              </a:rPr>
              <a:t>Judul Proyek 1</a:t>
            </a:r>
          </a:p>
        </p:txBody>
      </p:sp>
      <p:sp>
        <p:nvSpPr>
          <p:cNvPr id="42" name="TextBox 42"/>
          <p:cNvSpPr txBox="1"/>
          <p:nvPr/>
        </p:nvSpPr>
        <p:spPr>
          <a:xfrm>
            <a:off x="10908440" y="5087970"/>
            <a:ext cx="6235559" cy="441848"/>
          </a:xfrm>
          <a:prstGeom prst="rect">
            <a:avLst/>
          </a:prstGeom>
        </p:spPr>
        <p:txBody>
          <a:bodyPr lIns="0" tIns="0" rIns="0" bIns="0" rtlCol="0" anchor="t">
            <a:spAutoFit/>
          </a:bodyPr>
          <a:lstStyle/>
          <a:p>
            <a:pPr>
              <a:lnSpc>
                <a:spcPts val="3240"/>
              </a:lnSpc>
            </a:pPr>
            <a:r>
              <a:rPr lang="en-US" sz="3600">
                <a:solidFill>
                  <a:srgbClr val="24225C"/>
                </a:solidFill>
                <a:latin typeface="Barlow Light"/>
              </a:rPr>
              <a:t>Apa yang dinilai?</a:t>
            </a:r>
          </a:p>
        </p:txBody>
      </p:sp>
      <p:sp>
        <p:nvSpPr>
          <p:cNvPr id="43" name="TextBox 43"/>
          <p:cNvSpPr txBox="1"/>
          <p:nvPr/>
        </p:nvSpPr>
        <p:spPr>
          <a:xfrm>
            <a:off x="10913203" y="3507091"/>
            <a:ext cx="6240321" cy="441960"/>
          </a:xfrm>
          <a:prstGeom prst="rect">
            <a:avLst/>
          </a:prstGeom>
        </p:spPr>
        <p:txBody>
          <a:bodyPr lIns="0" tIns="0" rIns="0" bIns="0" rtlCol="0" anchor="t">
            <a:spAutoFit/>
          </a:bodyPr>
          <a:lstStyle/>
          <a:p>
            <a:pPr>
              <a:lnSpc>
                <a:spcPts val="3240"/>
              </a:lnSpc>
            </a:pPr>
            <a:r>
              <a:rPr lang="en-US" sz="3600">
                <a:solidFill>
                  <a:srgbClr val="24225C"/>
                </a:solidFill>
                <a:latin typeface="Barlow Light"/>
              </a:rPr>
              <a:t>Latar Belakang</a:t>
            </a:r>
          </a:p>
        </p:txBody>
      </p:sp>
      <p:sp>
        <p:nvSpPr>
          <p:cNvPr id="44" name="TextBox 44"/>
          <p:cNvSpPr txBox="1"/>
          <p:nvPr/>
        </p:nvSpPr>
        <p:spPr>
          <a:xfrm>
            <a:off x="10913203" y="6636881"/>
            <a:ext cx="6240321" cy="441848"/>
          </a:xfrm>
          <a:prstGeom prst="rect">
            <a:avLst/>
          </a:prstGeom>
        </p:spPr>
        <p:txBody>
          <a:bodyPr lIns="0" tIns="0" rIns="0" bIns="0" rtlCol="0" anchor="t">
            <a:spAutoFit/>
          </a:bodyPr>
          <a:lstStyle/>
          <a:p>
            <a:pPr>
              <a:lnSpc>
                <a:spcPts val="3240"/>
              </a:lnSpc>
            </a:pPr>
            <a:r>
              <a:rPr lang="en-US" sz="3600">
                <a:solidFill>
                  <a:srgbClr val="24225C"/>
                </a:solidFill>
                <a:latin typeface="Barlow Light"/>
              </a:rPr>
              <a:t>Fitur</a:t>
            </a:r>
          </a:p>
        </p:txBody>
      </p:sp>
      <p:sp>
        <p:nvSpPr>
          <p:cNvPr id="45" name="TextBox 45"/>
          <p:cNvSpPr txBox="1"/>
          <p:nvPr/>
        </p:nvSpPr>
        <p:spPr>
          <a:xfrm>
            <a:off x="10903678" y="7425023"/>
            <a:ext cx="6235559" cy="441848"/>
          </a:xfrm>
          <a:prstGeom prst="rect">
            <a:avLst/>
          </a:prstGeom>
        </p:spPr>
        <p:txBody>
          <a:bodyPr lIns="0" tIns="0" rIns="0" bIns="0" rtlCol="0" anchor="t">
            <a:spAutoFit/>
          </a:bodyPr>
          <a:lstStyle/>
          <a:p>
            <a:pPr>
              <a:lnSpc>
                <a:spcPts val="3240"/>
              </a:lnSpc>
            </a:pPr>
            <a:r>
              <a:rPr lang="en-US" sz="3600">
                <a:solidFill>
                  <a:srgbClr val="24225C"/>
                </a:solidFill>
                <a:latin typeface="Barlow Light"/>
              </a:rPr>
              <a:t>Thank you</a:t>
            </a:r>
          </a:p>
        </p:txBody>
      </p:sp>
      <p:sp>
        <p:nvSpPr>
          <p:cNvPr id="46" name="TextBox 46"/>
          <p:cNvSpPr txBox="1"/>
          <p:nvPr/>
        </p:nvSpPr>
        <p:spPr>
          <a:xfrm>
            <a:off x="10185144" y="2709536"/>
            <a:ext cx="723296" cy="441848"/>
          </a:xfrm>
          <a:prstGeom prst="rect">
            <a:avLst/>
          </a:prstGeom>
        </p:spPr>
        <p:txBody>
          <a:bodyPr lIns="0" tIns="0" rIns="0" bIns="0" rtlCol="0" anchor="t">
            <a:spAutoFit/>
          </a:bodyPr>
          <a:lstStyle/>
          <a:p>
            <a:pPr>
              <a:lnSpc>
                <a:spcPts val="3240"/>
              </a:lnSpc>
            </a:pPr>
            <a:r>
              <a:rPr lang="en-US" sz="3600">
                <a:solidFill>
                  <a:srgbClr val="24225C"/>
                </a:solidFill>
                <a:latin typeface="Assistant Bold"/>
              </a:rPr>
              <a:t>04</a:t>
            </a:r>
          </a:p>
        </p:txBody>
      </p:sp>
      <p:sp>
        <p:nvSpPr>
          <p:cNvPr id="47" name="TextBox 47"/>
          <p:cNvSpPr txBox="1"/>
          <p:nvPr/>
        </p:nvSpPr>
        <p:spPr>
          <a:xfrm>
            <a:off x="10185144" y="5861657"/>
            <a:ext cx="723296" cy="441848"/>
          </a:xfrm>
          <a:prstGeom prst="rect">
            <a:avLst/>
          </a:prstGeom>
        </p:spPr>
        <p:txBody>
          <a:bodyPr lIns="0" tIns="0" rIns="0" bIns="0" rtlCol="0" anchor="t">
            <a:spAutoFit/>
          </a:bodyPr>
          <a:lstStyle/>
          <a:p>
            <a:pPr>
              <a:lnSpc>
                <a:spcPts val="3240"/>
              </a:lnSpc>
            </a:pPr>
            <a:r>
              <a:rPr lang="en-US" sz="3600">
                <a:solidFill>
                  <a:srgbClr val="24225C"/>
                </a:solidFill>
                <a:latin typeface="Assistant Bold"/>
              </a:rPr>
              <a:t>08</a:t>
            </a:r>
          </a:p>
        </p:txBody>
      </p:sp>
      <p:sp>
        <p:nvSpPr>
          <p:cNvPr id="48" name="TextBox 48"/>
          <p:cNvSpPr txBox="1"/>
          <p:nvPr/>
        </p:nvSpPr>
        <p:spPr>
          <a:xfrm>
            <a:off x="10185144" y="1133475"/>
            <a:ext cx="723296" cy="441848"/>
          </a:xfrm>
          <a:prstGeom prst="rect">
            <a:avLst/>
          </a:prstGeom>
        </p:spPr>
        <p:txBody>
          <a:bodyPr lIns="0" tIns="0" rIns="0" bIns="0" rtlCol="0" anchor="t">
            <a:spAutoFit/>
          </a:bodyPr>
          <a:lstStyle/>
          <a:p>
            <a:pPr>
              <a:lnSpc>
                <a:spcPts val="3240"/>
              </a:lnSpc>
            </a:pPr>
            <a:r>
              <a:rPr lang="en-US" sz="3600">
                <a:solidFill>
                  <a:srgbClr val="24225C"/>
                </a:solidFill>
                <a:latin typeface="Assistant Bold"/>
              </a:rPr>
              <a:t>02</a:t>
            </a:r>
          </a:p>
        </p:txBody>
      </p:sp>
      <p:sp>
        <p:nvSpPr>
          <p:cNvPr id="49" name="TextBox 49"/>
          <p:cNvSpPr txBox="1"/>
          <p:nvPr/>
        </p:nvSpPr>
        <p:spPr>
          <a:xfrm>
            <a:off x="10185144" y="4285597"/>
            <a:ext cx="723296" cy="441848"/>
          </a:xfrm>
          <a:prstGeom prst="rect">
            <a:avLst/>
          </a:prstGeom>
        </p:spPr>
        <p:txBody>
          <a:bodyPr lIns="0" tIns="0" rIns="0" bIns="0" rtlCol="0" anchor="t">
            <a:spAutoFit/>
          </a:bodyPr>
          <a:lstStyle/>
          <a:p>
            <a:pPr>
              <a:lnSpc>
                <a:spcPts val="3240"/>
              </a:lnSpc>
            </a:pPr>
            <a:r>
              <a:rPr lang="en-US" sz="3600">
                <a:solidFill>
                  <a:srgbClr val="24225C"/>
                </a:solidFill>
                <a:latin typeface="Assistant Bold"/>
              </a:rPr>
              <a:t>06</a:t>
            </a:r>
          </a:p>
        </p:txBody>
      </p:sp>
      <p:sp>
        <p:nvSpPr>
          <p:cNvPr id="50" name="TextBox 50"/>
          <p:cNvSpPr txBox="1"/>
          <p:nvPr/>
        </p:nvSpPr>
        <p:spPr>
          <a:xfrm>
            <a:off x="10185144" y="3497566"/>
            <a:ext cx="723296" cy="441848"/>
          </a:xfrm>
          <a:prstGeom prst="rect">
            <a:avLst/>
          </a:prstGeom>
        </p:spPr>
        <p:txBody>
          <a:bodyPr lIns="0" tIns="0" rIns="0" bIns="0" rtlCol="0" anchor="t">
            <a:spAutoFit/>
          </a:bodyPr>
          <a:lstStyle/>
          <a:p>
            <a:pPr>
              <a:lnSpc>
                <a:spcPts val="3240"/>
              </a:lnSpc>
            </a:pPr>
            <a:r>
              <a:rPr lang="en-US" sz="3600">
                <a:solidFill>
                  <a:srgbClr val="24225C"/>
                </a:solidFill>
                <a:latin typeface="Assistant Bold"/>
              </a:rPr>
              <a:t>05</a:t>
            </a:r>
          </a:p>
        </p:txBody>
      </p:sp>
      <p:sp>
        <p:nvSpPr>
          <p:cNvPr id="51" name="TextBox 51"/>
          <p:cNvSpPr txBox="1"/>
          <p:nvPr/>
        </p:nvSpPr>
        <p:spPr>
          <a:xfrm>
            <a:off x="10185144" y="6649688"/>
            <a:ext cx="723296" cy="441960"/>
          </a:xfrm>
          <a:prstGeom prst="rect">
            <a:avLst/>
          </a:prstGeom>
        </p:spPr>
        <p:txBody>
          <a:bodyPr lIns="0" tIns="0" rIns="0" bIns="0" rtlCol="0" anchor="t">
            <a:spAutoFit/>
          </a:bodyPr>
          <a:lstStyle/>
          <a:p>
            <a:pPr>
              <a:lnSpc>
                <a:spcPts val="3240"/>
              </a:lnSpc>
            </a:pPr>
            <a:r>
              <a:rPr lang="en-US" sz="3600">
                <a:solidFill>
                  <a:srgbClr val="24225C"/>
                </a:solidFill>
                <a:latin typeface="Assistant Bold"/>
              </a:rPr>
              <a:t>10</a:t>
            </a:r>
          </a:p>
        </p:txBody>
      </p:sp>
      <p:sp>
        <p:nvSpPr>
          <p:cNvPr id="52" name="TextBox 52"/>
          <p:cNvSpPr txBox="1"/>
          <p:nvPr/>
        </p:nvSpPr>
        <p:spPr>
          <a:xfrm>
            <a:off x="10185144" y="1921505"/>
            <a:ext cx="723296" cy="441848"/>
          </a:xfrm>
          <a:prstGeom prst="rect">
            <a:avLst/>
          </a:prstGeom>
        </p:spPr>
        <p:txBody>
          <a:bodyPr lIns="0" tIns="0" rIns="0" bIns="0" rtlCol="0" anchor="t">
            <a:spAutoFit/>
          </a:bodyPr>
          <a:lstStyle/>
          <a:p>
            <a:pPr>
              <a:lnSpc>
                <a:spcPts val="3240"/>
              </a:lnSpc>
            </a:pPr>
            <a:r>
              <a:rPr lang="en-US" sz="3600">
                <a:solidFill>
                  <a:srgbClr val="24225C"/>
                </a:solidFill>
                <a:latin typeface="Assistant Bold"/>
              </a:rPr>
              <a:t>03</a:t>
            </a:r>
          </a:p>
        </p:txBody>
      </p:sp>
      <p:sp>
        <p:nvSpPr>
          <p:cNvPr id="53" name="TextBox 53"/>
          <p:cNvSpPr txBox="1"/>
          <p:nvPr/>
        </p:nvSpPr>
        <p:spPr>
          <a:xfrm>
            <a:off x="10185144" y="5073627"/>
            <a:ext cx="723296" cy="441848"/>
          </a:xfrm>
          <a:prstGeom prst="rect">
            <a:avLst/>
          </a:prstGeom>
        </p:spPr>
        <p:txBody>
          <a:bodyPr lIns="0" tIns="0" rIns="0" bIns="0" rtlCol="0" anchor="t">
            <a:spAutoFit/>
          </a:bodyPr>
          <a:lstStyle/>
          <a:p>
            <a:pPr>
              <a:lnSpc>
                <a:spcPts val="3240"/>
              </a:lnSpc>
            </a:pPr>
            <a:r>
              <a:rPr lang="en-US" sz="3600">
                <a:solidFill>
                  <a:srgbClr val="24225C"/>
                </a:solidFill>
                <a:latin typeface="Assistant Bold"/>
              </a:rPr>
              <a:t>07</a:t>
            </a:r>
          </a:p>
        </p:txBody>
      </p:sp>
      <p:sp>
        <p:nvSpPr>
          <p:cNvPr id="54" name="TextBox 54"/>
          <p:cNvSpPr txBox="1"/>
          <p:nvPr/>
        </p:nvSpPr>
        <p:spPr>
          <a:xfrm>
            <a:off x="10180382" y="7450045"/>
            <a:ext cx="723296" cy="441960"/>
          </a:xfrm>
          <a:prstGeom prst="rect">
            <a:avLst/>
          </a:prstGeom>
        </p:spPr>
        <p:txBody>
          <a:bodyPr lIns="0" tIns="0" rIns="0" bIns="0" rtlCol="0" anchor="t">
            <a:spAutoFit/>
          </a:bodyPr>
          <a:lstStyle/>
          <a:p>
            <a:pPr>
              <a:lnSpc>
                <a:spcPts val="3240"/>
              </a:lnSpc>
            </a:pPr>
            <a:r>
              <a:rPr lang="en-US" sz="3600">
                <a:solidFill>
                  <a:srgbClr val="24225C"/>
                </a:solidFill>
                <a:latin typeface="Assistant Bold"/>
              </a:rPr>
              <a:t>12</a:t>
            </a:r>
          </a:p>
        </p:txBody>
      </p:sp>
      <p:sp>
        <p:nvSpPr>
          <p:cNvPr id="55" name="TextBox 55"/>
          <p:cNvSpPr txBox="1"/>
          <p:nvPr/>
        </p:nvSpPr>
        <p:spPr>
          <a:xfrm>
            <a:off x="10917965" y="4342747"/>
            <a:ext cx="6235559" cy="441960"/>
          </a:xfrm>
          <a:prstGeom prst="rect">
            <a:avLst/>
          </a:prstGeom>
        </p:spPr>
        <p:txBody>
          <a:bodyPr lIns="0" tIns="0" rIns="0" bIns="0" rtlCol="0" anchor="t">
            <a:spAutoFit/>
          </a:bodyPr>
          <a:lstStyle/>
          <a:p>
            <a:pPr>
              <a:lnSpc>
                <a:spcPts val="3240"/>
              </a:lnSpc>
            </a:pPr>
            <a:r>
              <a:rPr lang="en-US" sz="3600">
                <a:solidFill>
                  <a:srgbClr val="24225C"/>
                </a:solidFill>
                <a:latin typeface="Barlow Light"/>
              </a:rPr>
              <a:t>Sasaran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l="15359" r="15359"/>
            <a:stretch>
              <a:fillRect/>
            </a:stretch>
          </p:blipFill>
          <p:spPr>
            <a:xfrm>
              <a:off x="0" y="0"/>
              <a:ext cx="24384000" cy="13716000"/>
            </a:xfrm>
            <a:prstGeom prst="rect">
              <a:avLst/>
            </a:prstGeom>
          </p:spPr>
        </p:pic>
      </p:grpSp>
      <p:grpSp>
        <p:nvGrpSpPr>
          <p:cNvPr id="4" name="Group 4"/>
          <p:cNvGrpSpPr/>
          <p:nvPr/>
        </p:nvGrpSpPr>
        <p:grpSpPr>
          <a:xfrm>
            <a:off x="0" y="0"/>
            <a:ext cx="18288000" cy="10287000"/>
            <a:chOff x="0" y="0"/>
            <a:chExt cx="24384000" cy="13716000"/>
          </a:xfrm>
        </p:grpSpPr>
        <p:pic>
          <p:nvPicPr>
            <p:cNvPr id="5" name="Picture 5"/>
            <p:cNvPicPr>
              <a:picLocks noChangeAspect="1"/>
            </p:cNvPicPr>
            <p:nvPr/>
          </p:nvPicPr>
          <p:blipFill>
            <a:blip r:embed="rId2"/>
            <a:srcRect l="15359" r="15359"/>
            <a:stretch>
              <a:fillRect/>
            </a:stretch>
          </p:blipFill>
          <p:spPr>
            <a:xfrm>
              <a:off x="0" y="0"/>
              <a:ext cx="24384000" cy="13716000"/>
            </a:xfrm>
            <a:prstGeom prst="rect">
              <a:avLst/>
            </a:prstGeom>
          </p:spPr>
        </p:pic>
      </p:grpSp>
      <p:grpSp>
        <p:nvGrpSpPr>
          <p:cNvPr id="6" name="Group 6"/>
          <p:cNvGrpSpPr/>
          <p:nvPr/>
        </p:nvGrpSpPr>
        <p:grpSpPr>
          <a:xfrm>
            <a:off x="0" y="0"/>
            <a:ext cx="18288000" cy="10287000"/>
            <a:chOff x="0" y="0"/>
            <a:chExt cx="24384000" cy="13716000"/>
          </a:xfrm>
        </p:grpSpPr>
        <p:pic>
          <p:nvPicPr>
            <p:cNvPr id="7" name="Picture 7"/>
            <p:cNvPicPr>
              <a:picLocks noChangeAspect="1"/>
            </p:cNvPicPr>
            <p:nvPr/>
          </p:nvPicPr>
          <p:blipFill>
            <a:blip r:embed="rId2"/>
            <a:srcRect l="15359" r="15359"/>
            <a:stretch>
              <a:fillRect/>
            </a:stretch>
          </p:blipFill>
          <p:spPr>
            <a:xfrm>
              <a:off x="0" y="0"/>
              <a:ext cx="24384000" cy="13716000"/>
            </a:xfrm>
            <a:prstGeom prst="rect">
              <a:avLst/>
            </a:prstGeom>
          </p:spPr>
        </p:pic>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a:off x="9134475" y="0"/>
            <a:ext cx="10287000" cy="10287000"/>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a:off x="-1143000" y="0"/>
            <a:ext cx="10287000" cy="10287000"/>
          </a:xfrm>
          <a:prstGeom prst="rect">
            <a:avLst/>
          </a:prstGeom>
        </p:spPr>
      </p:pic>
      <p:grpSp>
        <p:nvGrpSpPr>
          <p:cNvPr id="10" name="Group 10"/>
          <p:cNvGrpSpPr/>
          <p:nvPr/>
        </p:nvGrpSpPr>
        <p:grpSpPr>
          <a:xfrm>
            <a:off x="1028700" y="1085850"/>
            <a:ext cx="14949879" cy="8115300"/>
            <a:chOff x="0" y="0"/>
            <a:chExt cx="3499673" cy="1899741"/>
          </a:xfrm>
        </p:grpSpPr>
        <p:sp>
          <p:nvSpPr>
            <p:cNvPr id="11" name="Freeform 11"/>
            <p:cNvSpPr/>
            <p:nvPr/>
          </p:nvSpPr>
          <p:spPr>
            <a:xfrm>
              <a:off x="0" y="0"/>
              <a:ext cx="3499674" cy="1899741"/>
            </a:xfrm>
            <a:custGeom>
              <a:avLst/>
              <a:gdLst/>
              <a:ahLst/>
              <a:cxnLst/>
              <a:rect l="l" t="t" r="r" b="b"/>
              <a:pathLst>
                <a:path w="3499674" h="1899741">
                  <a:moveTo>
                    <a:pt x="3375213" y="1899741"/>
                  </a:moveTo>
                  <a:lnTo>
                    <a:pt x="124460" y="1899741"/>
                  </a:lnTo>
                  <a:cubicBezTo>
                    <a:pt x="55880" y="1899741"/>
                    <a:pt x="0" y="1843861"/>
                    <a:pt x="0" y="1775281"/>
                  </a:cubicBezTo>
                  <a:lnTo>
                    <a:pt x="0" y="124460"/>
                  </a:lnTo>
                  <a:cubicBezTo>
                    <a:pt x="0" y="55880"/>
                    <a:pt x="55880" y="0"/>
                    <a:pt x="124460" y="0"/>
                  </a:cubicBezTo>
                  <a:lnTo>
                    <a:pt x="3375213" y="0"/>
                  </a:lnTo>
                  <a:cubicBezTo>
                    <a:pt x="3443794" y="0"/>
                    <a:pt x="3499674" y="55880"/>
                    <a:pt x="3499674" y="124460"/>
                  </a:cubicBezTo>
                  <a:lnTo>
                    <a:pt x="3499674" y="1775281"/>
                  </a:lnTo>
                  <a:cubicBezTo>
                    <a:pt x="3499674" y="1843861"/>
                    <a:pt x="3443794" y="1899741"/>
                    <a:pt x="3375213" y="1899741"/>
                  </a:cubicBezTo>
                  <a:close/>
                </a:path>
              </a:pathLst>
            </a:custGeom>
            <a:solidFill>
              <a:srgbClr val="FFFFFF"/>
            </a:solidFill>
          </p:spPr>
        </p:sp>
      </p:grpSp>
      <p:sp>
        <p:nvSpPr>
          <p:cNvPr id="12" name="TextBox 12"/>
          <p:cNvSpPr txBox="1"/>
          <p:nvPr/>
        </p:nvSpPr>
        <p:spPr>
          <a:xfrm>
            <a:off x="1502557" y="1772623"/>
            <a:ext cx="5886311" cy="847725"/>
          </a:xfrm>
          <a:prstGeom prst="rect">
            <a:avLst/>
          </a:prstGeom>
        </p:spPr>
        <p:txBody>
          <a:bodyPr lIns="0" tIns="0" rIns="0" bIns="0" rtlCol="0" anchor="t">
            <a:spAutoFit/>
          </a:bodyPr>
          <a:lstStyle/>
          <a:p>
            <a:pPr>
              <a:lnSpc>
                <a:spcPts val="6299"/>
              </a:lnSpc>
            </a:pPr>
            <a:r>
              <a:rPr lang="en-US" sz="6999">
                <a:solidFill>
                  <a:srgbClr val="24225C"/>
                </a:solidFill>
                <a:latin typeface="Assistant Bold"/>
              </a:rPr>
              <a:t>Latar Belakang</a:t>
            </a:r>
          </a:p>
        </p:txBody>
      </p:sp>
      <p:sp>
        <p:nvSpPr>
          <p:cNvPr id="13" name="TextBox 13"/>
          <p:cNvSpPr txBox="1"/>
          <p:nvPr/>
        </p:nvSpPr>
        <p:spPr>
          <a:xfrm>
            <a:off x="1502557" y="3014345"/>
            <a:ext cx="5886311" cy="4705985"/>
          </a:xfrm>
          <a:prstGeom prst="rect">
            <a:avLst/>
          </a:prstGeom>
        </p:spPr>
        <p:txBody>
          <a:bodyPr lIns="0" tIns="0" rIns="0" bIns="0" rtlCol="0" anchor="t">
            <a:spAutoFit/>
          </a:bodyPr>
          <a:lstStyle/>
          <a:p>
            <a:pPr algn="just">
              <a:lnSpc>
                <a:spcPts val="2859"/>
              </a:lnSpc>
            </a:pPr>
            <a:r>
              <a:rPr lang="en-US" sz="2199">
                <a:solidFill>
                  <a:srgbClr val="24225C"/>
                </a:solidFill>
                <a:latin typeface="Barlow Light Bold"/>
              </a:rPr>
              <a:t>MBTI atau the Myers-Briggs Personality Test adalah tes kepribadian berisi pertanyaan-pertanyaan terhadap preferensi seseorang di empat domain berbeda.</a:t>
            </a:r>
          </a:p>
          <a:p>
            <a:pPr algn="just">
              <a:lnSpc>
                <a:spcPts val="2859"/>
              </a:lnSpc>
            </a:pPr>
            <a:endParaRPr lang="en-US" sz="2199">
              <a:solidFill>
                <a:srgbClr val="24225C"/>
              </a:solidFill>
              <a:latin typeface="Barlow Light Bold"/>
            </a:endParaRPr>
          </a:p>
          <a:p>
            <a:pPr algn="just">
              <a:lnSpc>
                <a:spcPts val="2859"/>
              </a:lnSpc>
            </a:pPr>
            <a:r>
              <a:rPr lang="en-US" sz="2199">
                <a:solidFill>
                  <a:srgbClr val="24225C"/>
                </a:solidFill>
                <a:latin typeface="Barlow Light Bold"/>
              </a:rPr>
              <a:t>Dari penilaian keempat domain ini, kepribadian seseorang akan dikelompokkan dalam satu dari 16 tipe kepribadian yang tersedia. Dari pengelompokkan tersebut, user diharapkan dapat lebih mudah untuk memahami kesukaan, ketidaksukaan, kekurangan, kelebihan, jenis karir yang cocok untuk dipilih, serta kecocokan dengan orang lain di sekitarnya.</a:t>
            </a:r>
          </a:p>
        </p:txBody>
      </p:sp>
      <p:grpSp>
        <p:nvGrpSpPr>
          <p:cNvPr id="14" name="Group 14"/>
          <p:cNvGrpSpPr/>
          <p:nvPr/>
        </p:nvGrpSpPr>
        <p:grpSpPr>
          <a:xfrm>
            <a:off x="1028700" y="9544050"/>
            <a:ext cx="473857" cy="473857"/>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6" name="TextBox 1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7" name="Group 17"/>
          <p:cNvGrpSpPr/>
          <p:nvPr/>
        </p:nvGrpSpPr>
        <p:grpSpPr>
          <a:xfrm>
            <a:off x="3371556" y="9544050"/>
            <a:ext cx="473857" cy="47385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9" name="TextBox 1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0" name="Group 20"/>
          <p:cNvGrpSpPr/>
          <p:nvPr/>
        </p:nvGrpSpPr>
        <p:grpSpPr>
          <a:xfrm>
            <a:off x="1265629" y="9544050"/>
            <a:ext cx="2342856" cy="473857"/>
            <a:chOff x="0" y="0"/>
            <a:chExt cx="617048" cy="124802"/>
          </a:xfrm>
        </p:grpSpPr>
        <p:sp>
          <p:nvSpPr>
            <p:cNvPr id="21" name="Freeform 21"/>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2" name="TextBox 2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23" name="TextBox 23"/>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grpSp>
        <p:nvGrpSpPr>
          <p:cNvPr id="24" name="Group 24"/>
          <p:cNvGrpSpPr/>
          <p:nvPr/>
        </p:nvGrpSpPr>
        <p:grpSpPr>
          <a:xfrm>
            <a:off x="15701935" y="9544050"/>
            <a:ext cx="473857" cy="473857"/>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6" name="TextBox 2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7" name="Group 27"/>
          <p:cNvGrpSpPr/>
          <p:nvPr/>
        </p:nvGrpSpPr>
        <p:grpSpPr>
          <a:xfrm>
            <a:off x="16790205" y="9544050"/>
            <a:ext cx="473857" cy="473857"/>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9" name="TextBox 2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0" name="Group 30"/>
          <p:cNvGrpSpPr/>
          <p:nvPr/>
        </p:nvGrpSpPr>
        <p:grpSpPr>
          <a:xfrm>
            <a:off x="15938863" y="9544050"/>
            <a:ext cx="1088270" cy="473857"/>
            <a:chOff x="0" y="0"/>
            <a:chExt cx="286623" cy="124802"/>
          </a:xfrm>
        </p:grpSpPr>
        <p:sp>
          <p:nvSpPr>
            <p:cNvPr id="31" name="Freeform 31"/>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32" name="TextBox 3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33" name="TextBox 33"/>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05/21</a:t>
            </a:r>
          </a:p>
        </p:txBody>
      </p:sp>
      <p:grpSp>
        <p:nvGrpSpPr>
          <p:cNvPr id="34" name="Group 34"/>
          <p:cNvGrpSpPr/>
          <p:nvPr/>
        </p:nvGrpSpPr>
        <p:grpSpPr>
          <a:xfrm>
            <a:off x="8674905" y="9544050"/>
            <a:ext cx="473857" cy="473857"/>
            <a:chOff x="0" y="0"/>
            <a:chExt cx="812800" cy="812800"/>
          </a:xfrm>
        </p:grpSpPr>
        <p:sp>
          <p:nvSpPr>
            <p:cNvPr id="35" name="Freeform 3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6" name="TextBox 3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7" name="Group 37"/>
          <p:cNvGrpSpPr/>
          <p:nvPr/>
        </p:nvGrpSpPr>
        <p:grpSpPr>
          <a:xfrm>
            <a:off x="9139238" y="9544050"/>
            <a:ext cx="473857" cy="473857"/>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9" name="TextBox 3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40" name="Group 40"/>
          <p:cNvGrpSpPr/>
          <p:nvPr/>
        </p:nvGrpSpPr>
        <p:grpSpPr>
          <a:xfrm>
            <a:off x="8911834" y="9544050"/>
            <a:ext cx="464332" cy="473857"/>
            <a:chOff x="0" y="0"/>
            <a:chExt cx="122293" cy="124802"/>
          </a:xfrm>
        </p:grpSpPr>
        <p:sp>
          <p:nvSpPr>
            <p:cNvPr id="41" name="Freeform 41"/>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42" name="TextBox 4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43" name="Picture 4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73740" y="9648895"/>
            <a:ext cx="350045" cy="281309"/>
          </a:xfrm>
          <a:prstGeom prst="rect">
            <a:avLst/>
          </a:prstGeom>
        </p:spPr>
      </p:pic>
      <p:grpSp>
        <p:nvGrpSpPr>
          <p:cNvPr id="44" name="Group 44"/>
          <p:cNvGrpSpPr>
            <a:grpSpLocks noChangeAspect="1"/>
          </p:cNvGrpSpPr>
          <p:nvPr/>
        </p:nvGrpSpPr>
        <p:grpSpPr>
          <a:xfrm>
            <a:off x="8104272" y="1028700"/>
            <a:ext cx="8229600" cy="8229600"/>
            <a:chOff x="0" y="0"/>
            <a:chExt cx="6350000" cy="6350000"/>
          </a:xfrm>
        </p:grpSpPr>
        <p:sp>
          <p:nvSpPr>
            <p:cNvPr id="45" name="Freeform 45"/>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stretch>
                <a:fillRect l="-25253" r="-24559"/>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139238" y="0"/>
            <a:ext cx="10287000" cy="10287000"/>
          </a:xfrm>
          <a:prstGeom prst="rect">
            <a:avLst/>
          </a:prstGeom>
        </p:spPr>
      </p:pic>
      <p:pic>
        <p:nvPicPr>
          <p:cNvPr id="3" name="Picture 3"/>
          <p:cNvPicPr>
            <a:picLocks noChangeAspect="1"/>
          </p:cNvPicPr>
          <p:nvPr/>
        </p:nvPicPr>
        <p:blipFill>
          <a:blip r:embed="rId4"/>
          <a:srcRect/>
          <a:stretch>
            <a:fillRect/>
          </a:stretch>
        </p:blipFill>
        <p:spPr>
          <a:xfrm>
            <a:off x="11108050" y="8280628"/>
            <a:ext cx="4245101" cy="838407"/>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538760" y="1035390"/>
            <a:ext cx="8977385" cy="7664442"/>
          </a:xfrm>
          <a:prstGeom prst="rect">
            <a:avLst/>
          </a:prstGeom>
        </p:spPr>
      </p:pic>
      <p:grpSp>
        <p:nvGrpSpPr>
          <p:cNvPr id="5" name="Group 5"/>
          <p:cNvGrpSpPr>
            <a:grpSpLocks noChangeAspect="1"/>
          </p:cNvGrpSpPr>
          <p:nvPr/>
        </p:nvGrpSpPr>
        <p:grpSpPr>
          <a:xfrm>
            <a:off x="11267217" y="930047"/>
            <a:ext cx="3926768" cy="7769785"/>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89808" r="-89808"/>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5" name="Group 15"/>
          <p:cNvGrpSpPr/>
          <p:nvPr/>
        </p:nvGrpSpPr>
        <p:grpSpPr>
          <a:xfrm>
            <a:off x="1028700" y="9544050"/>
            <a:ext cx="473857" cy="473857"/>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7" name="TextBox 1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8" name="Group 18"/>
          <p:cNvGrpSpPr/>
          <p:nvPr/>
        </p:nvGrpSpPr>
        <p:grpSpPr>
          <a:xfrm>
            <a:off x="3371556" y="9544050"/>
            <a:ext cx="473857" cy="473857"/>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0" name="TextBox 2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1" name="Group 21"/>
          <p:cNvGrpSpPr/>
          <p:nvPr/>
        </p:nvGrpSpPr>
        <p:grpSpPr>
          <a:xfrm>
            <a:off x="1265629" y="9544050"/>
            <a:ext cx="2342856" cy="473857"/>
            <a:chOff x="0" y="0"/>
            <a:chExt cx="617048" cy="124802"/>
          </a:xfrm>
        </p:grpSpPr>
        <p:sp>
          <p:nvSpPr>
            <p:cNvPr id="22" name="Freeform 22"/>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23" name="TextBox 23"/>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4" name="Group 24"/>
          <p:cNvGrpSpPr/>
          <p:nvPr/>
        </p:nvGrpSpPr>
        <p:grpSpPr>
          <a:xfrm>
            <a:off x="15701935" y="9544050"/>
            <a:ext cx="473857" cy="473857"/>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6" name="TextBox 2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7" name="Group 27"/>
          <p:cNvGrpSpPr/>
          <p:nvPr/>
        </p:nvGrpSpPr>
        <p:grpSpPr>
          <a:xfrm>
            <a:off x="16790205" y="9544050"/>
            <a:ext cx="473857" cy="473857"/>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9" name="TextBox 2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0" name="Group 30"/>
          <p:cNvGrpSpPr/>
          <p:nvPr/>
        </p:nvGrpSpPr>
        <p:grpSpPr>
          <a:xfrm>
            <a:off x="15938863" y="9544050"/>
            <a:ext cx="1088270" cy="473857"/>
            <a:chOff x="0" y="0"/>
            <a:chExt cx="286623" cy="124802"/>
          </a:xfrm>
        </p:grpSpPr>
        <p:sp>
          <p:nvSpPr>
            <p:cNvPr id="31" name="Freeform 31"/>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32" name="TextBox 3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33" name="Group 33"/>
          <p:cNvGrpSpPr/>
          <p:nvPr/>
        </p:nvGrpSpPr>
        <p:grpSpPr>
          <a:xfrm>
            <a:off x="8674905" y="9544050"/>
            <a:ext cx="473857" cy="473857"/>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5" name="TextBox 3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6" name="Group 36"/>
          <p:cNvGrpSpPr/>
          <p:nvPr/>
        </p:nvGrpSpPr>
        <p:grpSpPr>
          <a:xfrm>
            <a:off x="9139238" y="9544050"/>
            <a:ext cx="473857" cy="473857"/>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38" name="TextBox 3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9" name="Group 39"/>
          <p:cNvGrpSpPr/>
          <p:nvPr/>
        </p:nvGrpSpPr>
        <p:grpSpPr>
          <a:xfrm>
            <a:off x="8911834" y="9544050"/>
            <a:ext cx="464332" cy="473857"/>
            <a:chOff x="0" y="0"/>
            <a:chExt cx="122293" cy="124802"/>
          </a:xfrm>
        </p:grpSpPr>
        <p:sp>
          <p:nvSpPr>
            <p:cNvPr id="40" name="Freeform 40"/>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41" name="TextBox 4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42" name="Picture 4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973740" y="9648895"/>
            <a:ext cx="350045" cy="281309"/>
          </a:xfrm>
          <a:prstGeom prst="rect">
            <a:avLst/>
          </a:prstGeom>
        </p:spPr>
      </p:pic>
      <p:sp>
        <p:nvSpPr>
          <p:cNvPr id="43" name="TextBox 43"/>
          <p:cNvSpPr txBox="1"/>
          <p:nvPr/>
        </p:nvSpPr>
        <p:spPr>
          <a:xfrm>
            <a:off x="1028700" y="2224567"/>
            <a:ext cx="7133624" cy="847725"/>
          </a:xfrm>
          <a:prstGeom prst="rect">
            <a:avLst/>
          </a:prstGeom>
        </p:spPr>
        <p:txBody>
          <a:bodyPr lIns="0" tIns="0" rIns="0" bIns="0" rtlCol="0" anchor="t">
            <a:spAutoFit/>
          </a:bodyPr>
          <a:lstStyle/>
          <a:p>
            <a:pPr>
              <a:lnSpc>
                <a:spcPts val="6299"/>
              </a:lnSpc>
            </a:pPr>
            <a:r>
              <a:rPr lang="en-US" sz="6999">
                <a:solidFill>
                  <a:srgbClr val="24225C"/>
                </a:solidFill>
                <a:latin typeface="Assistant Bold"/>
              </a:rPr>
              <a:t>SASARAN</a:t>
            </a:r>
          </a:p>
        </p:txBody>
      </p:sp>
      <p:sp>
        <p:nvSpPr>
          <p:cNvPr id="44" name="TextBox 44"/>
          <p:cNvSpPr txBox="1"/>
          <p:nvPr/>
        </p:nvSpPr>
        <p:spPr>
          <a:xfrm>
            <a:off x="1028700" y="3767137"/>
            <a:ext cx="6097935" cy="2533651"/>
          </a:xfrm>
          <a:prstGeom prst="rect">
            <a:avLst/>
          </a:prstGeom>
        </p:spPr>
        <p:txBody>
          <a:bodyPr lIns="0" tIns="0" rIns="0" bIns="0" rtlCol="0" anchor="t">
            <a:spAutoFit/>
          </a:bodyPr>
          <a:lstStyle/>
          <a:p>
            <a:pPr>
              <a:lnSpc>
                <a:spcPts val="5174"/>
              </a:lnSpc>
            </a:pPr>
            <a:r>
              <a:rPr lang="en-US" sz="2499">
                <a:solidFill>
                  <a:srgbClr val="24225C"/>
                </a:solidFill>
                <a:latin typeface="Barlow Light"/>
              </a:rPr>
              <a:t>Diperuntukkan untuk semua kalangan, terkhusus bagi yang ingin mengetahui kepribadian, karir, dan informasi kepribadian lainnya dalam lingkungan sosial.</a:t>
            </a:r>
          </a:p>
        </p:txBody>
      </p:sp>
      <p:sp>
        <p:nvSpPr>
          <p:cNvPr id="45" name="TextBox 45"/>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46" name="TextBox 46"/>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06/21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9614674" y="0"/>
            <a:ext cx="10287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672326" y="0"/>
            <a:ext cx="10287000" cy="10287000"/>
          </a:xfrm>
          <a:prstGeom prst="rect">
            <a:avLst/>
          </a:prstGeom>
        </p:spPr>
      </p:pic>
      <p:grpSp>
        <p:nvGrpSpPr>
          <p:cNvPr id="4" name="Group 4"/>
          <p:cNvGrpSpPr/>
          <p:nvPr/>
        </p:nvGrpSpPr>
        <p:grpSpPr>
          <a:xfrm>
            <a:off x="1028700" y="9544050"/>
            <a:ext cx="473857" cy="473857"/>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7" name="Group 7"/>
          <p:cNvGrpSpPr/>
          <p:nvPr/>
        </p:nvGrpSpPr>
        <p:grpSpPr>
          <a:xfrm>
            <a:off x="3371556" y="9544050"/>
            <a:ext cx="473857" cy="47385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1265629" y="9544050"/>
            <a:ext cx="2342856" cy="473857"/>
            <a:chOff x="0" y="0"/>
            <a:chExt cx="617048" cy="124802"/>
          </a:xfrm>
        </p:grpSpPr>
        <p:sp>
          <p:nvSpPr>
            <p:cNvPr id="11" name="Freeform 11"/>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12" name="TextBox 1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13" name="Group 13"/>
          <p:cNvGrpSpPr/>
          <p:nvPr/>
        </p:nvGrpSpPr>
        <p:grpSpPr>
          <a:xfrm>
            <a:off x="15701935" y="9544050"/>
            <a:ext cx="473857" cy="473857"/>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5" name="TextBox 1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6" name="Group 16"/>
          <p:cNvGrpSpPr/>
          <p:nvPr/>
        </p:nvGrpSpPr>
        <p:grpSpPr>
          <a:xfrm>
            <a:off x="16790205" y="9544050"/>
            <a:ext cx="473857" cy="47385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8" name="TextBox 1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9" name="Group 19"/>
          <p:cNvGrpSpPr/>
          <p:nvPr/>
        </p:nvGrpSpPr>
        <p:grpSpPr>
          <a:xfrm>
            <a:off x="15938863" y="9544050"/>
            <a:ext cx="1088270" cy="473857"/>
            <a:chOff x="0" y="0"/>
            <a:chExt cx="286623" cy="124802"/>
          </a:xfrm>
        </p:grpSpPr>
        <p:sp>
          <p:nvSpPr>
            <p:cNvPr id="20" name="Freeform 20"/>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21" name="TextBox 21"/>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2" name="Group 22"/>
          <p:cNvGrpSpPr/>
          <p:nvPr/>
        </p:nvGrpSpPr>
        <p:grpSpPr>
          <a:xfrm>
            <a:off x="8674905" y="9544050"/>
            <a:ext cx="473857" cy="473857"/>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4" name="TextBox 2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5" name="Group 25"/>
          <p:cNvGrpSpPr/>
          <p:nvPr/>
        </p:nvGrpSpPr>
        <p:grpSpPr>
          <a:xfrm>
            <a:off x="9139238" y="9544050"/>
            <a:ext cx="473857" cy="47385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7" name="TextBox 2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8" name="Group 28"/>
          <p:cNvGrpSpPr/>
          <p:nvPr/>
        </p:nvGrpSpPr>
        <p:grpSpPr>
          <a:xfrm>
            <a:off x="8911834" y="9544050"/>
            <a:ext cx="464332" cy="473857"/>
            <a:chOff x="0" y="0"/>
            <a:chExt cx="122293" cy="124802"/>
          </a:xfrm>
        </p:grpSpPr>
        <p:sp>
          <p:nvSpPr>
            <p:cNvPr id="29" name="Freeform 29"/>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30" name="TextBox 30"/>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73740" y="9648895"/>
            <a:ext cx="350045" cy="281309"/>
          </a:xfrm>
          <a:prstGeom prst="rect">
            <a:avLst/>
          </a:prstGeom>
        </p:spPr>
      </p:pic>
      <p:sp>
        <p:nvSpPr>
          <p:cNvPr id="32" name="TextBox 32"/>
          <p:cNvSpPr txBox="1"/>
          <p:nvPr/>
        </p:nvSpPr>
        <p:spPr>
          <a:xfrm>
            <a:off x="1028700" y="1238250"/>
            <a:ext cx="15472764" cy="847613"/>
          </a:xfrm>
          <a:prstGeom prst="rect">
            <a:avLst/>
          </a:prstGeom>
        </p:spPr>
        <p:txBody>
          <a:bodyPr lIns="0" tIns="0" rIns="0" bIns="0" rtlCol="0" anchor="t">
            <a:spAutoFit/>
          </a:bodyPr>
          <a:lstStyle/>
          <a:p>
            <a:pPr>
              <a:lnSpc>
                <a:spcPts val="6299"/>
              </a:lnSpc>
            </a:pPr>
            <a:r>
              <a:rPr lang="en-US" sz="6999">
                <a:solidFill>
                  <a:srgbClr val="24225C"/>
                </a:solidFill>
                <a:latin typeface="Assistant Bold"/>
              </a:rPr>
              <a:t>Apa yang dinilai?</a:t>
            </a:r>
          </a:p>
        </p:txBody>
      </p:sp>
      <p:grpSp>
        <p:nvGrpSpPr>
          <p:cNvPr id="33" name="Group 33"/>
          <p:cNvGrpSpPr/>
          <p:nvPr/>
        </p:nvGrpSpPr>
        <p:grpSpPr>
          <a:xfrm>
            <a:off x="1041330" y="2284518"/>
            <a:ext cx="7723752" cy="3256096"/>
            <a:chOff x="0" y="0"/>
            <a:chExt cx="3535167" cy="1490317"/>
          </a:xfrm>
        </p:grpSpPr>
        <p:sp>
          <p:nvSpPr>
            <p:cNvPr id="34" name="Freeform 34"/>
            <p:cNvSpPr/>
            <p:nvPr/>
          </p:nvSpPr>
          <p:spPr>
            <a:xfrm>
              <a:off x="0" y="0"/>
              <a:ext cx="3535167" cy="1490317"/>
            </a:xfrm>
            <a:custGeom>
              <a:avLst/>
              <a:gdLst/>
              <a:ahLst/>
              <a:cxnLst/>
              <a:rect l="l" t="t" r="r" b="b"/>
              <a:pathLst>
                <a:path w="3535167" h="1490317">
                  <a:moveTo>
                    <a:pt x="3410707" y="1490317"/>
                  </a:moveTo>
                  <a:lnTo>
                    <a:pt x="124460" y="1490317"/>
                  </a:lnTo>
                  <a:cubicBezTo>
                    <a:pt x="55880" y="1490317"/>
                    <a:pt x="0" y="1434437"/>
                    <a:pt x="0" y="1365857"/>
                  </a:cubicBezTo>
                  <a:lnTo>
                    <a:pt x="0" y="124460"/>
                  </a:lnTo>
                  <a:cubicBezTo>
                    <a:pt x="0" y="55880"/>
                    <a:pt x="55880" y="0"/>
                    <a:pt x="124460" y="0"/>
                  </a:cubicBezTo>
                  <a:lnTo>
                    <a:pt x="3410707" y="0"/>
                  </a:lnTo>
                  <a:cubicBezTo>
                    <a:pt x="3479287" y="0"/>
                    <a:pt x="3535167" y="55880"/>
                    <a:pt x="3535167" y="124460"/>
                  </a:cubicBezTo>
                  <a:lnTo>
                    <a:pt x="3535167" y="1365857"/>
                  </a:lnTo>
                  <a:cubicBezTo>
                    <a:pt x="3535167" y="1434437"/>
                    <a:pt x="3479287" y="1490317"/>
                    <a:pt x="3410707" y="1490317"/>
                  </a:cubicBezTo>
                  <a:close/>
                </a:path>
              </a:pathLst>
            </a:custGeom>
            <a:solidFill>
              <a:srgbClr val="FFFFFF"/>
            </a:solidFill>
          </p:spPr>
        </p:sp>
      </p:grpSp>
      <p:sp>
        <p:nvSpPr>
          <p:cNvPr id="35" name="TextBox 35"/>
          <p:cNvSpPr txBox="1"/>
          <p:nvPr/>
        </p:nvSpPr>
        <p:spPr>
          <a:xfrm>
            <a:off x="1237908" y="2292194"/>
            <a:ext cx="7273556" cy="655955"/>
          </a:xfrm>
          <a:prstGeom prst="rect">
            <a:avLst/>
          </a:prstGeom>
        </p:spPr>
        <p:txBody>
          <a:bodyPr lIns="0" tIns="0" rIns="0" bIns="0" rtlCol="0" anchor="t">
            <a:spAutoFit/>
          </a:bodyPr>
          <a:lstStyle/>
          <a:p>
            <a:pPr>
              <a:lnSpc>
                <a:spcPts val="5320"/>
              </a:lnSpc>
            </a:pPr>
            <a:r>
              <a:rPr lang="en-US" sz="3800">
                <a:solidFill>
                  <a:srgbClr val="1D2896"/>
                </a:solidFill>
                <a:latin typeface="Assistant Bold"/>
              </a:rPr>
              <a:t>Extraversion (E) - Introversion (I)</a:t>
            </a:r>
          </a:p>
        </p:txBody>
      </p:sp>
      <p:sp>
        <p:nvSpPr>
          <p:cNvPr id="36" name="TextBox 36"/>
          <p:cNvSpPr txBox="1"/>
          <p:nvPr/>
        </p:nvSpPr>
        <p:spPr>
          <a:xfrm>
            <a:off x="1237908" y="3042931"/>
            <a:ext cx="7342006" cy="2278608"/>
          </a:xfrm>
          <a:prstGeom prst="rect">
            <a:avLst/>
          </a:prstGeom>
        </p:spPr>
        <p:txBody>
          <a:bodyPr lIns="0" tIns="0" rIns="0" bIns="0" rtlCol="0" anchor="t">
            <a:spAutoFit/>
          </a:bodyPr>
          <a:lstStyle/>
          <a:p>
            <a:pPr algn="just">
              <a:lnSpc>
                <a:spcPts val="2600"/>
              </a:lnSpc>
            </a:pPr>
            <a:r>
              <a:rPr lang="en-US" sz="2000">
                <a:solidFill>
                  <a:srgbClr val="24225C"/>
                </a:solidFill>
                <a:latin typeface="Barlow Light Bold"/>
              </a:rPr>
              <a:t>Pembagian ekstrovert dan introvert merujuk kepada bagaimana manusia berinteraksi dengan manusia lainnya. Buat orang-orang yang memiliki kecenderungan extrovert, mereka lebih sering mengikuti kegiatan yang terdiri dari interaksi sosial yang intens dan merasa bersemangat saat menghabiskan waktu bersama orang lain. Berkebalikan dengan itu, seorang introvert cenderung lebih sering menghabiskan waktu untuk dirinya sendiri.</a:t>
            </a:r>
          </a:p>
        </p:txBody>
      </p:sp>
      <p:sp>
        <p:nvSpPr>
          <p:cNvPr id="37" name="TextBox 37"/>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sp>
        <p:nvSpPr>
          <p:cNvPr id="38" name="TextBox 38"/>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07/21</a:t>
            </a:r>
          </a:p>
        </p:txBody>
      </p:sp>
      <p:grpSp>
        <p:nvGrpSpPr>
          <p:cNvPr id="39" name="Group 39"/>
          <p:cNvGrpSpPr/>
          <p:nvPr/>
        </p:nvGrpSpPr>
        <p:grpSpPr>
          <a:xfrm>
            <a:off x="1028700" y="5914353"/>
            <a:ext cx="7723752" cy="3343947"/>
            <a:chOff x="0" y="0"/>
            <a:chExt cx="3535167" cy="1530527"/>
          </a:xfrm>
        </p:grpSpPr>
        <p:sp>
          <p:nvSpPr>
            <p:cNvPr id="40" name="Freeform 40"/>
            <p:cNvSpPr/>
            <p:nvPr/>
          </p:nvSpPr>
          <p:spPr>
            <a:xfrm>
              <a:off x="0" y="0"/>
              <a:ext cx="3535167" cy="1530527"/>
            </a:xfrm>
            <a:custGeom>
              <a:avLst/>
              <a:gdLst/>
              <a:ahLst/>
              <a:cxnLst/>
              <a:rect l="l" t="t" r="r" b="b"/>
              <a:pathLst>
                <a:path w="3535167" h="1530527">
                  <a:moveTo>
                    <a:pt x="3410707" y="1530527"/>
                  </a:moveTo>
                  <a:lnTo>
                    <a:pt x="124460" y="1530527"/>
                  </a:lnTo>
                  <a:cubicBezTo>
                    <a:pt x="55880" y="1530527"/>
                    <a:pt x="0" y="1474647"/>
                    <a:pt x="0" y="1406067"/>
                  </a:cubicBezTo>
                  <a:lnTo>
                    <a:pt x="0" y="124460"/>
                  </a:lnTo>
                  <a:cubicBezTo>
                    <a:pt x="0" y="55880"/>
                    <a:pt x="55880" y="0"/>
                    <a:pt x="124460" y="0"/>
                  </a:cubicBezTo>
                  <a:lnTo>
                    <a:pt x="3410707" y="0"/>
                  </a:lnTo>
                  <a:cubicBezTo>
                    <a:pt x="3479287" y="0"/>
                    <a:pt x="3535167" y="55880"/>
                    <a:pt x="3535167" y="124460"/>
                  </a:cubicBezTo>
                  <a:lnTo>
                    <a:pt x="3535167" y="1406067"/>
                  </a:lnTo>
                  <a:cubicBezTo>
                    <a:pt x="3535167" y="1474647"/>
                    <a:pt x="3479287" y="1530527"/>
                    <a:pt x="3410707" y="1530527"/>
                  </a:cubicBezTo>
                  <a:close/>
                </a:path>
              </a:pathLst>
            </a:custGeom>
            <a:solidFill>
              <a:srgbClr val="FFFFFF"/>
            </a:solidFill>
          </p:spPr>
        </p:sp>
      </p:grpSp>
      <p:sp>
        <p:nvSpPr>
          <p:cNvPr id="41" name="TextBox 41"/>
          <p:cNvSpPr txBox="1"/>
          <p:nvPr/>
        </p:nvSpPr>
        <p:spPr>
          <a:xfrm>
            <a:off x="1303907" y="5902676"/>
            <a:ext cx="6362910" cy="655955"/>
          </a:xfrm>
          <a:prstGeom prst="rect">
            <a:avLst/>
          </a:prstGeom>
        </p:spPr>
        <p:txBody>
          <a:bodyPr lIns="0" tIns="0" rIns="0" bIns="0" rtlCol="0" anchor="t">
            <a:spAutoFit/>
          </a:bodyPr>
          <a:lstStyle/>
          <a:p>
            <a:pPr>
              <a:lnSpc>
                <a:spcPts val="5320"/>
              </a:lnSpc>
            </a:pPr>
            <a:r>
              <a:rPr lang="en-US" sz="3800">
                <a:solidFill>
                  <a:srgbClr val="1D2896"/>
                </a:solidFill>
                <a:latin typeface="Assistant Bold"/>
              </a:rPr>
              <a:t>Sensing (S) - Intuition (N)</a:t>
            </a:r>
          </a:p>
        </p:txBody>
      </p:sp>
      <p:sp>
        <p:nvSpPr>
          <p:cNvPr id="42" name="TextBox 42"/>
          <p:cNvSpPr txBox="1"/>
          <p:nvPr/>
        </p:nvSpPr>
        <p:spPr>
          <a:xfrm>
            <a:off x="1303907" y="6686752"/>
            <a:ext cx="7276007" cy="1954907"/>
          </a:xfrm>
          <a:prstGeom prst="rect">
            <a:avLst/>
          </a:prstGeom>
        </p:spPr>
        <p:txBody>
          <a:bodyPr lIns="0" tIns="0" rIns="0" bIns="0" rtlCol="0" anchor="t">
            <a:spAutoFit/>
          </a:bodyPr>
          <a:lstStyle/>
          <a:p>
            <a:pPr algn="just">
              <a:lnSpc>
                <a:spcPts val="2600"/>
              </a:lnSpc>
            </a:pPr>
            <a:r>
              <a:rPr lang="en-US" sz="2000">
                <a:solidFill>
                  <a:srgbClr val="24225C"/>
                </a:solidFill>
                <a:latin typeface="Barlow Light Bold"/>
              </a:rPr>
              <a:t>Sensing dan intuition merupakan skala yang menggambarkan cara seseorang mengumpulkan dan mengolah informasi dari dunia sekitarnya. Sensing menunjukkan kecenderungan seseorang yang lebih suka memberi perhatiannya pada fakta atau kenyataan yang ada. Sebaliknya, intuition adalah kecenderungan seseorang yang lebih menyukai informasi yang teoritis dan abstrak. </a:t>
            </a:r>
          </a:p>
        </p:txBody>
      </p:sp>
      <p:grpSp>
        <p:nvGrpSpPr>
          <p:cNvPr id="43" name="Group 43"/>
          <p:cNvGrpSpPr/>
          <p:nvPr/>
        </p:nvGrpSpPr>
        <p:grpSpPr>
          <a:xfrm>
            <a:off x="9323785" y="2252773"/>
            <a:ext cx="7940278" cy="3287841"/>
            <a:chOff x="0" y="0"/>
            <a:chExt cx="3611756" cy="1495524"/>
          </a:xfrm>
        </p:grpSpPr>
        <p:sp>
          <p:nvSpPr>
            <p:cNvPr id="44" name="Freeform 44"/>
            <p:cNvSpPr/>
            <p:nvPr/>
          </p:nvSpPr>
          <p:spPr>
            <a:xfrm>
              <a:off x="0" y="0"/>
              <a:ext cx="3611756" cy="1495525"/>
            </a:xfrm>
            <a:custGeom>
              <a:avLst/>
              <a:gdLst/>
              <a:ahLst/>
              <a:cxnLst/>
              <a:rect l="l" t="t" r="r" b="b"/>
              <a:pathLst>
                <a:path w="3611756" h="1495525">
                  <a:moveTo>
                    <a:pt x="3487296" y="1495524"/>
                  </a:moveTo>
                  <a:lnTo>
                    <a:pt x="124460" y="1495524"/>
                  </a:lnTo>
                  <a:cubicBezTo>
                    <a:pt x="55880" y="1495524"/>
                    <a:pt x="0" y="1439644"/>
                    <a:pt x="0" y="1371064"/>
                  </a:cubicBezTo>
                  <a:lnTo>
                    <a:pt x="0" y="124460"/>
                  </a:lnTo>
                  <a:cubicBezTo>
                    <a:pt x="0" y="55880"/>
                    <a:pt x="55880" y="0"/>
                    <a:pt x="124460" y="0"/>
                  </a:cubicBezTo>
                  <a:lnTo>
                    <a:pt x="3487296" y="0"/>
                  </a:lnTo>
                  <a:cubicBezTo>
                    <a:pt x="3555876" y="0"/>
                    <a:pt x="3611756" y="55880"/>
                    <a:pt x="3611756" y="124460"/>
                  </a:cubicBezTo>
                  <a:lnTo>
                    <a:pt x="3611756" y="1371064"/>
                  </a:lnTo>
                  <a:cubicBezTo>
                    <a:pt x="3611756" y="1439644"/>
                    <a:pt x="3555876" y="1495525"/>
                    <a:pt x="3487296" y="1495525"/>
                  </a:cubicBezTo>
                  <a:close/>
                </a:path>
              </a:pathLst>
            </a:custGeom>
            <a:solidFill>
              <a:srgbClr val="FFFFFF"/>
            </a:solidFill>
          </p:spPr>
        </p:sp>
      </p:grpSp>
      <p:sp>
        <p:nvSpPr>
          <p:cNvPr id="45" name="TextBox 45"/>
          <p:cNvSpPr txBox="1"/>
          <p:nvPr/>
        </p:nvSpPr>
        <p:spPr>
          <a:xfrm>
            <a:off x="9526779" y="2271238"/>
            <a:ext cx="7049501" cy="655955"/>
          </a:xfrm>
          <a:prstGeom prst="rect">
            <a:avLst/>
          </a:prstGeom>
        </p:spPr>
        <p:txBody>
          <a:bodyPr lIns="0" tIns="0" rIns="0" bIns="0" rtlCol="0" anchor="t">
            <a:spAutoFit/>
          </a:bodyPr>
          <a:lstStyle/>
          <a:p>
            <a:pPr>
              <a:lnSpc>
                <a:spcPts val="5320"/>
              </a:lnSpc>
            </a:pPr>
            <a:r>
              <a:rPr lang="en-US" sz="3800">
                <a:solidFill>
                  <a:srgbClr val="1D2896"/>
                </a:solidFill>
                <a:latin typeface="Assistant Bold"/>
              </a:rPr>
              <a:t>Thinking (T) - Feeling (F)</a:t>
            </a:r>
          </a:p>
        </p:txBody>
      </p:sp>
      <p:sp>
        <p:nvSpPr>
          <p:cNvPr id="46" name="TextBox 46"/>
          <p:cNvSpPr txBox="1"/>
          <p:nvPr/>
        </p:nvSpPr>
        <p:spPr>
          <a:xfrm>
            <a:off x="9526779" y="3090919"/>
            <a:ext cx="7586339" cy="1947806"/>
          </a:xfrm>
          <a:prstGeom prst="rect">
            <a:avLst/>
          </a:prstGeom>
        </p:spPr>
        <p:txBody>
          <a:bodyPr lIns="0" tIns="0" rIns="0" bIns="0" rtlCol="0" anchor="t">
            <a:spAutoFit/>
          </a:bodyPr>
          <a:lstStyle/>
          <a:p>
            <a:pPr algn="just">
              <a:lnSpc>
                <a:spcPts val="2616"/>
              </a:lnSpc>
            </a:pPr>
            <a:r>
              <a:rPr lang="en-US" sz="2012">
                <a:solidFill>
                  <a:srgbClr val="24225C"/>
                </a:solidFill>
                <a:latin typeface="Barlow Light Bold"/>
              </a:rPr>
              <a:t>Skala ini digunakan untuk menilai cara seseorang dalam mengambil keputusan berdasarkan informasi yang ia kumpulkan dari skala sebelumnya. Thinking cenderung akan membuat keputusan dengan mengedepankan fakta dan data yang objektif. Sementara itu, feeling cenderung mengambil keputusan berdasarkan kata hati atau dengan mempertimbangkan perasaan dan kondisi orang-orang di sekitar.</a:t>
            </a:r>
          </a:p>
        </p:txBody>
      </p:sp>
      <p:grpSp>
        <p:nvGrpSpPr>
          <p:cNvPr id="47" name="Group 47"/>
          <p:cNvGrpSpPr/>
          <p:nvPr/>
        </p:nvGrpSpPr>
        <p:grpSpPr>
          <a:xfrm>
            <a:off x="9376166" y="5912089"/>
            <a:ext cx="7887896" cy="3346211"/>
            <a:chOff x="0" y="0"/>
            <a:chExt cx="3610296" cy="1531563"/>
          </a:xfrm>
        </p:grpSpPr>
        <p:sp>
          <p:nvSpPr>
            <p:cNvPr id="48" name="Freeform 48"/>
            <p:cNvSpPr/>
            <p:nvPr/>
          </p:nvSpPr>
          <p:spPr>
            <a:xfrm>
              <a:off x="0" y="0"/>
              <a:ext cx="3610296" cy="1531563"/>
            </a:xfrm>
            <a:custGeom>
              <a:avLst/>
              <a:gdLst/>
              <a:ahLst/>
              <a:cxnLst/>
              <a:rect l="l" t="t" r="r" b="b"/>
              <a:pathLst>
                <a:path w="3610296" h="1531563">
                  <a:moveTo>
                    <a:pt x="3485836" y="1531563"/>
                  </a:moveTo>
                  <a:lnTo>
                    <a:pt x="124460" y="1531563"/>
                  </a:lnTo>
                  <a:cubicBezTo>
                    <a:pt x="55880" y="1531563"/>
                    <a:pt x="0" y="1475683"/>
                    <a:pt x="0" y="1407103"/>
                  </a:cubicBezTo>
                  <a:lnTo>
                    <a:pt x="0" y="124460"/>
                  </a:lnTo>
                  <a:cubicBezTo>
                    <a:pt x="0" y="55880"/>
                    <a:pt x="55880" y="0"/>
                    <a:pt x="124460" y="0"/>
                  </a:cubicBezTo>
                  <a:lnTo>
                    <a:pt x="3485836" y="0"/>
                  </a:lnTo>
                  <a:cubicBezTo>
                    <a:pt x="3554416" y="0"/>
                    <a:pt x="3610296" y="55880"/>
                    <a:pt x="3610296" y="124460"/>
                  </a:cubicBezTo>
                  <a:lnTo>
                    <a:pt x="3610296" y="1407103"/>
                  </a:lnTo>
                  <a:cubicBezTo>
                    <a:pt x="3610296" y="1475683"/>
                    <a:pt x="3554416" y="1531563"/>
                    <a:pt x="3485836" y="1531563"/>
                  </a:cubicBezTo>
                  <a:close/>
                </a:path>
              </a:pathLst>
            </a:custGeom>
            <a:solidFill>
              <a:srgbClr val="FFFFFF"/>
            </a:solidFill>
          </p:spPr>
        </p:sp>
      </p:grpSp>
      <p:sp>
        <p:nvSpPr>
          <p:cNvPr id="49" name="TextBox 49"/>
          <p:cNvSpPr txBox="1"/>
          <p:nvPr/>
        </p:nvSpPr>
        <p:spPr>
          <a:xfrm>
            <a:off x="9526779" y="5913154"/>
            <a:ext cx="6908662" cy="655955"/>
          </a:xfrm>
          <a:prstGeom prst="rect">
            <a:avLst/>
          </a:prstGeom>
        </p:spPr>
        <p:txBody>
          <a:bodyPr lIns="0" tIns="0" rIns="0" bIns="0" rtlCol="0" anchor="t">
            <a:spAutoFit/>
          </a:bodyPr>
          <a:lstStyle/>
          <a:p>
            <a:pPr>
              <a:lnSpc>
                <a:spcPts val="5320"/>
              </a:lnSpc>
            </a:pPr>
            <a:r>
              <a:rPr lang="en-US" sz="3800">
                <a:solidFill>
                  <a:srgbClr val="1D2896"/>
                </a:solidFill>
                <a:latin typeface="Assistant Bold"/>
              </a:rPr>
              <a:t>Judging (J) - Perceiving (P)</a:t>
            </a:r>
          </a:p>
        </p:txBody>
      </p:sp>
      <p:sp>
        <p:nvSpPr>
          <p:cNvPr id="50" name="TextBox 50"/>
          <p:cNvSpPr txBox="1"/>
          <p:nvPr/>
        </p:nvSpPr>
        <p:spPr>
          <a:xfrm>
            <a:off x="9526779" y="6735330"/>
            <a:ext cx="7586339" cy="2278608"/>
          </a:xfrm>
          <a:prstGeom prst="rect">
            <a:avLst/>
          </a:prstGeom>
        </p:spPr>
        <p:txBody>
          <a:bodyPr lIns="0" tIns="0" rIns="0" bIns="0" rtlCol="0" anchor="t">
            <a:spAutoFit/>
          </a:bodyPr>
          <a:lstStyle/>
          <a:p>
            <a:pPr algn="just">
              <a:lnSpc>
                <a:spcPts val="2600"/>
              </a:lnSpc>
            </a:pPr>
            <a:r>
              <a:rPr lang="en-US" sz="2000">
                <a:solidFill>
                  <a:srgbClr val="24225C"/>
                </a:solidFill>
                <a:latin typeface="Barlow Light Bold"/>
              </a:rPr>
              <a:t>Skala ini menunjukkan bagaimana cara seseorang menjalani hidup. Judging artinya orang tersebut sangat teguh dan tidak mudah berkompromi untuk hal-hal yang tidak sesuai dengan dirinya. Sebaliknya, perceiving biasanya akan lebih fleksibel dan lebih mudah beradaptasi pada berbagai hal, terutama hal-hal yang belum pernah ia alami sebelumnya.</a:t>
            </a:r>
          </a:p>
          <a:p>
            <a:pPr algn="just">
              <a:lnSpc>
                <a:spcPts val="2600"/>
              </a:lnSpc>
            </a:pPr>
            <a:endParaRPr lang="en-US" sz="2000">
              <a:solidFill>
                <a:srgbClr val="24225C"/>
              </a:solidFill>
              <a:latin typeface="Barlow Light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3000" y="0"/>
            <a:ext cx="10287000" cy="10287000"/>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39238" y="0"/>
            <a:ext cx="10287000" cy="10287000"/>
          </a:xfrm>
          <a:prstGeom prst="rect">
            <a:avLst/>
          </a:prstGeom>
        </p:spPr>
      </p:pic>
      <p:sp>
        <p:nvSpPr>
          <p:cNvPr id="4" name="TextBox 4"/>
          <p:cNvSpPr txBox="1"/>
          <p:nvPr/>
        </p:nvSpPr>
        <p:spPr>
          <a:xfrm>
            <a:off x="7718092" y="1042538"/>
            <a:ext cx="9545970" cy="847613"/>
          </a:xfrm>
          <a:prstGeom prst="rect">
            <a:avLst/>
          </a:prstGeom>
        </p:spPr>
        <p:txBody>
          <a:bodyPr lIns="0" tIns="0" rIns="0" bIns="0" rtlCol="0" anchor="t">
            <a:spAutoFit/>
          </a:bodyPr>
          <a:lstStyle/>
          <a:p>
            <a:pPr algn="ctr">
              <a:lnSpc>
                <a:spcPts val="6299"/>
              </a:lnSpc>
            </a:pPr>
            <a:r>
              <a:rPr lang="en-US" sz="6999">
                <a:solidFill>
                  <a:srgbClr val="24225C"/>
                </a:solidFill>
                <a:latin typeface="Assistant Bold"/>
              </a:rPr>
              <a:t>Konfigurasi</a:t>
            </a:r>
          </a:p>
        </p:txBody>
      </p:sp>
      <p:grpSp>
        <p:nvGrpSpPr>
          <p:cNvPr id="5" name="Group 5"/>
          <p:cNvGrpSpPr/>
          <p:nvPr/>
        </p:nvGrpSpPr>
        <p:grpSpPr>
          <a:xfrm>
            <a:off x="1028700" y="9544050"/>
            <a:ext cx="473857" cy="473857"/>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7" name="TextBox 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8" name="Group 8"/>
          <p:cNvGrpSpPr/>
          <p:nvPr/>
        </p:nvGrpSpPr>
        <p:grpSpPr>
          <a:xfrm>
            <a:off x="3371556" y="9544050"/>
            <a:ext cx="473857" cy="473857"/>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0" name="TextBox 1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1" name="Group 11"/>
          <p:cNvGrpSpPr/>
          <p:nvPr/>
        </p:nvGrpSpPr>
        <p:grpSpPr>
          <a:xfrm>
            <a:off x="1265629" y="9544050"/>
            <a:ext cx="2342856" cy="473857"/>
            <a:chOff x="0" y="0"/>
            <a:chExt cx="617048" cy="124802"/>
          </a:xfrm>
        </p:grpSpPr>
        <p:sp>
          <p:nvSpPr>
            <p:cNvPr id="12" name="Freeform 12"/>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13" name="TextBox 13"/>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14" name="TextBox 14"/>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grpSp>
        <p:nvGrpSpPr>
          <p:cNvPr id="15" name="Group 15"/>
          <p:cNvGrpSpPr/>
          <p:nvPr/>
        </p:nvGrpSpPr>
        <p:grpSpPr>
          <a:xfrm>
            <a:off x="15701935" y="9544050"/>
            <a:ext cx="473857" cy="473857"/>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7" name="TextBox 1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8" name="Group 18"/>
          <p:cNvGrpSpPr/>
          <p:nvPr/>
        </p:nvGrpSpPr>
        <p:grpSpPr>
          <a:xfrm>
            <a:off x="16790205" y="9544050"/>
            <a:ext cx="473857" cy="473857"/>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0" name="TextBox 2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1" name="Group 21"/>
          <p:cNvGrpSpPr/>
          <p:nvPr/>
        </p:nvGrpSpPr>
        <p:grpSpPr>
          <a:xfrm>
            <a:off x="15938863" y="9544050"/>
            <a:ext cx="1088270" cy="473857"/>
            <a:chOff x="0" y="0"/>
            <a:chExt cx="286623" cy="124802"/>
          </a:xfrm>
        </p:grpSpPr>
        <p:sp>
          <p:nvSpPr>
            <p:cNvPr id="22" name="Freeform 22"/>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23" name="TextBox 23"/>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4" name="Group 24"/>
          <p:cNvGrpSpPr/>
          <p:nvPr/>
        </p:nvGrpSpPr>
        <p:grpSpPr>
          <a:xfrm>
            <a:off x="8674905" y="9544050"/>
            <a:ext cx="473857" cy="473857"/>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6" name="TextBox 2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7" name="Group 27"/>
          <p:cNvGrpSpPr/>
          <p:nvPr/>
        </p:nvGrpSpPr>
        <p:grpSpPr>
          <a:xfrm>
            <a:off x="9139238" y="9544050"/>
            <a:ext cx="473857" cy="473857"/>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9" name="TextBox 2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0" name="Group 30"/>
          <p:cNvGrpSpPr/>
          <p:nvPr/>
        </p:nvGrpSpPr>
        <p:grpSpPr>
          <a:xfrm>
            <a:off x="8911834" y="9544050"/>
            <a:ext cx="464332" cy="473857"/>
            <a:chOff x="0" y="0"/>
            <a:chExt cx="122293" cy="124802"/>
          </a:xfrm>
        </p:grpSpPr>
        <p:sp>
          <p:nvSpPr>
            <p:cNvPr id="31" name="Freeform 31"/>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32" name="TextBox 3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33" name="Picture 3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73740" y="9648895"/>
            <a:ext cx="350045" cy="281309"/>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931593" flipV="1">
            <a:off x="-4042864" y="-976172"/>
            <a:ext cx="12234193" cy="9253499"/>
          </a:xfrm>
          <a:prstGeom prst="rect">
            <a:avLst/>
          </a:prstGeom>
        </p:spPr>
      </p:pic>
      <p:pic>
        <p:nvPicPr>
          <p:cNvPr id="35" name="Picture 35"/>
          <p:cNvPicPr>
            <a:picLocks noChangeAspect="1"/>
          </p:cNvPicPr>
          <p:nvPr/>
        </p:nvPicPr>
        <p:blipFill>
          <a:blip r:embed="rId8"/>
          <a:srcRect/>
          <a:stretch>
            <a:fillRect/>
          </a:stretch>
        </p:blipFill>
        <p:spPr>
          <a:xfrm>
            <a:off x="898945" y="2556663"/>
            <a:ext cx="5892936" cy="5841373"/>
          </a:xfrm>
          <a:prstGeom prst="rect">
            <a:avLst/>
          </a:prstGeom>
        </p:spPr>
      </p:pic>
      <p:grpSp>
        <p:nvGrpSpPr>
          <p:cNvPr id="36" name="Group 36"/>
          <p:cNvGrpSpPr/>
          <p:nvPr/>
        </p:nvGrpSpPr>
        <p:grpSpPr>
          <a:xfrm>
            <a:off x="7570712" y="2188370"/>
            <a:ext cx="1101927" cy="1101927"/>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38" name="TextBox 38"/>
            <p:cNvSpPr txBox="1"/>
            <p:nvPr/>
          </p:nvSpPr>
          <p:spPr>
            <a:xfrm>
              <a:off x="76200" y="114300"/>
              <a:ext cx="660400" cy="622300"/>
            </a:xfrm>
            <a:prstGeom prst="rect">
              <a:avLst/>
            </a:prstGeom>
          </p:spPr>
          <p:txBody>
            <a:bodyPr lIns="50800" tIns="50800" rIns="50800" bIns="50800" rtlCol="0" anchor="ctr"/>
            <a:lstStyle/>
            <a:p>
              <a:pPr algn="ctr">
                <a:lnSpc>
                  <a:spcPts val="1588"/>
                </a:lnSpc>
              </a:pPr>
              <a:endParaRPr/>
            </a:p>
          </p:txBody>
        </p:sp>
      </p:grpSp>
      <p:pic>
        <p:nvPicPr>
          <p:cNvPr id="39" name="Picture 3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809569" y="2381375"/>
            <a:ext cx="624213" cy="682200"/>
          </a:xfrm>
          <a:prstGeom prst="rect">
            <a:avLst/>
          </a:prstGeom>
        </p:spPr>
      </p:pic>
      <p:sp>
        <p:nvSpPr>
          <p:cNvPr id="40" name="TextBox 40"/>
          <p:cNvSpPr txBox="1"/>
          <p:nvPr/>
        </p:nvSpPr>
        <p:spPr>
          <a:xfrm>
            <a:off x="8826360" y="2508125"/>
            <a:ext cx="3260203"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a:rPr>
              <a:t>Platform : WEB</a:t>
            </a:r>
          </a:p>
        </p:txBody>
      </p:sp>
      <p:sp>
        <p:nvSpPr>
          <p:cNvPr id="41" name="TextBox 41"/>
          <p:cNvSpPr txBox="1"/>
          <p:nvPr/>
        </p:nvSpPr>
        <p:spPr>
          <a:xfrm>
            <a:off x="8835885" y="2821666"/>
            <a:ext cx="8423415" cy="1307505"/>
          </a:xfrm>
          <a:prstGeom prst="rect">
            <a:avLst/>
          </a:prstGeom>
        </p:spPr>
        <p:txBody>
          <a:bodyPr lIns="0" tIns="0" rIns="0" bIns="0" rtlCol="0" anchor="t">
            <a:spAutoFit/>
          </a:bodyPr>
          <a:lstStyle/>
          <a:p>
            <a:pPr algn="just">
              <a:lnSpc>
                <a:spcPts val="2600"/>
              </a:lnSpc>
            </a:pPr>
            <a:r>
              <a:rPr lang="en-US" sz="2000">
                <a:solidFill>
                  <a:srgbClr val="000000"/>
                </a:solidFill>
                <a:latin typeface="Barlow Light"/>
              </a:rPr>
              <a:t>Aplikasi berbasis web adalah program aplikasi yang disimpan pada remote server dan bisa diakses oleh klien melalui web browser interface. Dengan menggunakan platform ini, diharapkan user dapat dengan mudah mengunjungi ataupun melakukan tes tanpa mendownload sebuah aplikasi.</a:t>
            </a:r>
          </a:p>
        </p:txBody>
      </p:sp>
      <p:grpSp>
        <p:nvGrpSpPr>
          <p:cNvPr id="42" name="Group 42"/>
          <p:cNvGrpSpPr/>
          <p:nvPr/>
        </p:nvGrpSpPr>
        <p:grpSpPr>
          <a:xfrm>
            <a:off x="7570712" y="4449988"/>
            <a:ext cx="1101927" cy="1101927"/>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44" name="TextBox 44"/>
            <p:cNvSpPr txBox="1"/>
            <p:nvPr/>
          </p:nvSpPr>
          <p:spPr>
            <a:xfrm>
              <a:off x="76200" y="114300"/>
              <a:ext cx="660400" cy="622300"/>
            </a:xfrm>
            <a:prstGeom prst="rect">
              <a:avLst/>
            </a:prstGeom>
          </p:spPr>
          <p:txBody>
            <a:bodyPr lIns="50800" tIns="50800" rIns="50800" bIns="50800" rtlCol="0" anchor="ctr"/>
            <a:lstStyle/>
            <a:p>
              <a:pPr algn="ctr">
                <a:lnSpc>
                  <a:spcPts val="1588"/>
                </a:lnSpc>
              </a:pPr>
              <a:endParaRPr/>
            </a:p>
          </p:txBody>
        </p:sp>
      </p:grpSp>
      <p:pic>
        <p:nvPicPr>
          <p:cNvPr id="45" name="Picture 4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718035" y="4597311"/>
            <a:ext cx="807281" cy="807281"/>
          </a:xfrm>
          <a:prstGeom prst="rect">
            <a:avLst/>
          </a:prstGeom>
        </p:spPr>
      </p:pic>
      <p:sp>
        <p:nvSpPr>
          <p:cNvPr id="46" name="TextBox 46"/>
          <p:cNvSpPr txBox="1"/>
          <p:nvPr/>
        </p:nvSpPr>
        <p:spPr>
          <a:xfrm>
            <a:off x="8826360" y="4748768"/>
            <a:ext cx="6728195"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a:rPr>
              <a:t>Front End : HTML, CSS, JavaScript</a:t>
            </a:r>
          </a:p>
        </p:txBody>
      </p:sp>
      <p:sp>
        <p:nvSpPr>
          <p:cNvPr id="47" name="TextBox 47"/>
          <p:cNvSpPr txBox="1"/>
          <p:nvPr/>
        </p:nvSpPr>
        <p:spPr>
          <a:xfrm>
            <a:off x="8826360" y="5052784"/>
            <a:ext cx="8432940" cy="1631206"/>
          </a:xfrm>
          <a:prstGeom prst="rect">
            <a:avLst/>
          </a:prstGeom>
        </p:spPr>
        <p:txBody>
          <a:bodyPr lIns="0" tIns="0" rIns="0" bIns="0" rtlCol="0" anchor="t">
            <a:spAutoFit/>
          </a:bodyPr>
          <a:lstStyle/>
          <a:p>
            <a:pPr algn="just">
              <a:lnSpc>
                <a:spcPts val="2600"/>
              </a:lnSpc>
            </a:pPr>
            <a:r>
              <a:rPr lang="en-US" sz="2000">
                <a:solidFill>
                  <a:srgbClr val="24225C"/>
                </a:solidFill>
                <a:latin typeface="Barlow Light"/>
              </a:rPr>
              <a:t>Front end adalah salah satu bagian dari website yang menampilkan tampilan pada para pengguna. Pada  Web app ini digunakan HTML untuk membuat rangkaian utama dari sebuah website, digunakan CSS dalam mengatur tampilan dari website seperti, tata letak, warna, font, dan gaya halaman, serta JavaScript untuk membuat situs web menjadi interaktif.</a:t>
            </a:r>
          </a:p>
        </p:txBody>
      </p:sp>
      <p:grpSp>
        <p:nvGrpSpPr>
          <p:cNvPr id="48" name="Group 48"/>
          <p:cNvGrpSpPr/>
          <p:nvPr/>
        </p:nvGrpSpPr>
        <p:grpSpPr>
          <a:xfrm>
            <a:off x="7570712" y="6995431"/>
            <a:ext cx="1101927" cy="1101927"/>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50" name="TextBox 50"/>
            <p:cNvSpPr txBox="1"/>
            <p:nvPr/>
          </p:nvSpPr>
          <p:spPr>
            <a:xfrm>
              <a:off x="76200" y="114300"/>
              <a:ext cx="660400" cy="622300"/>
            </a:xfrm>
            <a:prstGeom prst="rect">
              <a:avLst/>
            </a:prstGeom>
          </p:spPr>
          <p:txBody>
            <a:bodyPr lIns="50800" tIns="50800" rIns="50800" bIns="50800" rtlCol="0" anchor="ctr"/>
            <a:lstStyle/>
            <a:p>
              <a:pPr algn="ctr">
                <a:lnSpc>
                  <a:spcPts val="1588"/>
                </a:lnSpc>
              </a:pPr>
              <a:endParaRPr/>
            </a:p>
          </p:txBody>
        </p:sp>
      </p:grpSp>
      <p:pic>
        <p:nvPicPr>
          <p:cNvPr id="51" name="Picture 5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785443" y="7210162"/>
            <a:ext cx="672465" cy="672465"/>
          </a:xfrm>
          <a:prstGeom prst="rect">
            <a:avLst/>
          </a:prstGeom>
        </p:spPr>
      </p:pic>
      <p:sp>
        <p:nvSpPr>
          <p:cNvPr id="52" name="TextBox 52"/>
          <p:cNvSpPr txBox="1"/>
          <p:nvPr/>
        </p:nvSpPr>
        <p:spPr>
          <a:xfrm>
            <a:off x="8826956" y="7251754"/>
            <a:ext cx="3260203" cy="332740"/>
          </a:xfrm>
          <a:prstGeom prst="rect">
            <a:avLst/>
          </a:prstGeom>
        </p:spPr>
        <p:txBody>
          <a:bodyPr lIns="0" tIns="0" rIns="0" bIns="0" rtlCol="0" anchor="t">
            <a:spAutoFit/>
          </a:bodyPr>
          <a:lstStyle/>
          <a:p>
            <a:pPr>
              <a:lnSpc>
                <a:spcPts val="2599"/>
              </a:lnSpc>
            </a:pPr>
            <a:r>
              <a:rPr lang="en-US" sz="2599">
                <a:solidFill>
                  <a:srgbClr val="24225C"/>
                </a:solidFill>
                <a:latin typeface="Assistant Bold"/>
              </a:rPr>
              <a:t>Back End : PHP</a:t>
            </a:r>
          </a:p>
        </p:txBody>
      </p:sp>
      <p:sp>
        <p:nvSpPr>
          <p:cNvPr id="53" name="TextBox 53"/>
          <p:cNvSpPr txBox="1"/>
          <p:nvPr/>
        </p:nvSpPr>
        <p:spPr>
          <a:xfrm>
            <a:off x="8836481" y="7619937"/>
            <a:ext cx="8422819" cy="1307505"/>
          </a:xfrm>
          <a:prstGeom prst="rect">
            <a:avLst/>
          </a:prstGeom>
        </p:spPr>
        <p:txBody>
          <a:bodyPr lIns="0" tIns="0" rIns="0" bIns="0" rtlCol="0" anchor="t">
            <a:spAutoFit/>
          </a:bodyPr>
          <a:lstStyle/>
          <a:p>
            <a:pPr algn="just">
              <a:lnSpc>
                <a:spcPts val="2600"/>
              </a:lnSpc>
            </a:pPr>
            <a:r>
              <a:rPr lang="en-US" sz="2000">
                <a:solidFill>
                  <a:srgbClr val="24225C"/>
                </a:solidFill>
                <a:latin typeface="Barlow Light"/>
              </a:rPr>
              <a:t>Salah satu keuntungan menggunakan bahasa pemrograman satu ini adalah sintaksnya mudah dipahami. Sebagai sebuah scripting language, PHP menjalankan instruksi pemrograman saat proses runtime. Hasil dari instruksi tentu akan berbeda tergantung data yang diproses.</a:t>
            </a:r>
          </a:p>
        </p:txBody>
      </p:sp>
      <p:sp>
        <p:nvSpPr>
          <p:cNvPr id="54" name="TextBox 54"/>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08/21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3000" y="0"/>
            <a:ext cx="10287000" cy="10287000"/>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39238" y="9525"/>
            <a:ext cx="10287000" cy="10287000"/>
          </a:xfrm>
          <a:prstGeom prst="rect">
            <a:avLst/>
          </a:prstGeom>
        </p:spPr>
      </p:pic>
      <p:sp>
        <p:nvSpPr>
          <p:cNvPr id="4" name="TextBox 4"/>
          <p:cNvSpPr txBox="1"/>
          <p:nvPr/>
        </p:nvSpPr>
        <p:spPr>
          <a:xfrm>
            <a:off x="7718092" y="1047750"/>
            <a:ext cx="9545970" cy="847613"/>
          </a:xfrm>
          <a:prstGeom prst="rect">
            <a:avLst/>
          </a:prstGeom>
        </p:spPr>
        <p:txBody>
          <a:bodyPr lIns="0" tIns="0" rIns="0" bIns="0" rtlCol="0" anchor="t">
            <a:spAutoFit/>
          </a:bodyPr>
          <a:lstStyle/>
          <a:p>
            <a:pPr algn="ctr">
              <a:lnSpc>
                <a:spcPts val="6299"/>
              </a:lnSpc>
            </a:pPr>
            <a:r>
              <a:rPr lang="en-US" sz="6999">
                <a:solidFill>
                  <a:srgbClr val="24225C"/>
                </a:solidFill>
                <a:latin typeface="Assistant Bold"/>
              </a:rPr>
              <a:t>Konfigurasi</a:t>
            </a:r>
          </a:p>
        </p:txBody>
      </p:sp>
      <p:grpSp>
        <p:nvGrpSpPr>
          <p:cNvPr id="5" name="Group 5"/>
          <p:cNvGrpSpPr/>
          <p:nvPr/>
        </p:nvGrpSpPr>
        <p:grpSpPr>
          <a:xfrm>
            <a:off x="1028700" y="9544050"/>
            <a:ext cx="473857" cy="473857"/>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7" name="TextBox 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8" name="Group 8"/>
          <p:cNvGrpSpPr/>
          <p:nvPr/>
        </p:nvGrpSpPr>
        <p:grpSpPr>
          <a:xfrm>
            <a:off x="3371556" y="9544050"/>
            <a:ext cx="473857" cy="473857"/>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0" name="TextBox 1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1" name="Group 11"/>
          <p:cNvGrpSpPr/>
          <p:nvPr/>
        </p:nvGrpSpPr>
        <p:grpSpPr>
          <a:xfrm>
            <a:off x="1265629" y="9544050"/>
            <a:ext cx="2342856" cy="473857"/>
            <a:chOff x="0" y="0"/>
            <a:chExt cx="617048" cy="124802"/>
          </a:xfrm>
        </p:grpSpPr>
        <p:sp>
          <p:nvSpPr>
            <p:cNvPr id="12" name="Freeform 12"/>
            <p:cNvSpPr/>
            <p:nvPr/>
          </p:nvSpPr>
          <p:spPr>
            <a:xfrm>
              <a:off x="0" y="0"/>
              <a:ext cx="617048" cy="124802"/>
            </a:xfrm>
            <a:custGeom>
              <a:avLst/>
              <a:gdLst/>
              <a:ahLst/>
              <a:cxnLst/>
              <a:rect l="l" t="t" r="r" b="b"/>
              <a:pathLst>
                <a:path w="617048" h="124802">
                  <a:moveTo>
                    <a:pt x="0" y="0"/>
                  </a:moveTo>
                  <a:lnTo>
                    <a:pt x="617048" y="0"/>
                  </a:lnTo>
                  <a:lnTo>
                    <a:pt x="617048" y="124802"/>
                  </a:lnTo>
                  <a:lnTo>
                    <a:pt x="0" y="124802"/>
                  </a:lnTo>
                  <a:close/>
                </a:path>
              </a:pathLst>
            </a:custGeom>
            <a:solidFill>
              <a:srgbClr val="24225C"/>
            </a:solidFill>
          </p:spPr>
        </p:sp>
        <p:sp>
          <p:nvSpPr>
            <p:cNvPr id="13" name="TextBox 13"/>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sp>
        <p:nvSpPr>
          <p:cNvPr id="14" name="TextBox 14"/>
          <p:cNvSpPr txBox="1"/>
          <p:nvPr/>
        </p:nvSpPr>
        <p:spPr>
          <a:xfrm>
            <a:off x="1253218" y="9660329"/>
            <a:ext cx="2355266" cy="269838"/>
          </a:xfrm>
          <a:prstGeom prst="rect">
            <a:avLst/>
          </a:prstGeom>
        </p:spPr>
        <p:txBody>
          <a:bodyPr lIns="0" tIns="0" rIns="0" bIns="0" rtlCol="0" anchor="t">
            <a:spAutoFit/>
          </a:bodyPr>
          <a:lstStyle/>
          <a:p>
            <a:pPr algn="ctr">
              <a:lnSpc>
                <a:spcPts val="2000"/>
              </a:lnSpc>
            </a:pPr>
            <a:r>
              <a:rPr lang="en-US" sz="2000">
                <a:solidFill>
                  <a:srgbClr val="FEFEFE"/>
                </a:solidFill>
                <a:latin typeface="Assistant Bold Bold"/>
              </a:rPr>
              <a:t>GEN Z TEAM</a:t>
            </a:r>
          </a:p>
        </p:txBody>
      </p:sp>
      <p:grpSp>
        <p:nvGrpSpPr>
          <p:cNvPr id="15" name="Group 15"/>
          <p:cNvGrpSpPr/>
          <p:nvPr/>
        </p:nvGrpSpPr>
        <p:grpSpPr>
          <a:xfrm>
            <a:off x="15701935" y="9544050"/>
            <a:ext cx="473857" cy="473857"/>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17" name="TextBox 1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8" name="Group 18"/>
          <p:cNvGrpSpPr/>
          <p:nvPr/>
        </p:nvGrpSpPr>
        <p:grpSpPr>
          <a:xfrm>
            <a:off x="16790205" y="9544050"/>
            <a:ext cx="473857" cy="473857"/>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0" name="TextBox 2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1" name="Group 21"/>
          <p:cNvGrpSpPr/>
          <p:nvPr/>
        </p:nvGrpSpPr>
        <p:grpSpPr>
          <a:xfrm>
            <a:off x="15938863" y="9544050"/>
            <a:ext cx="1088270" cy="473857"/>
            <a:chOff x="0" y="0"/>
            <a:chExt cx="286623" cy="124802"/>
          </a:xfrm>
        </p:grpSpPr>
        <p:sp>
          <p:nvSpPr>
            <p:cNvPr id="22" name="Freeform 22"/>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23" name="TextBox 23"/>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grpSp>
        <p:nvGrpSpPr>
          <p:cNvPr id="24" name="Group 24"/>
          <p:cNvGrpSpPr/>
          <p:nvPr/>
        </p:nvGrpSpPr>
        <p:grpSpPr>
          <a:xfrm>
            <a:off x="8674905" y="9544050"/>
            <a:ext cx="473857" cy="473857"/>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6" name="TextBox 2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27" name="Group 27"/>
          <p:cNvGrpSpPr/>
          <p:nvPr/>
        </p:nvGrpSpPr>
        <p:grpSpPr>
          <a:xfrm>
            <a:off x="9139238" y="9544050"/>
            <a:ext cx="473857" cy="473857"/>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id="29" name="TextBox 2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30" name="Group 30"/>
          <p:cNvGrpSpPr/>
          <p:nvPr/>
        </p:nvGrpSpPr>
        <p:grpSpPr>
          <a:xfrm>
            <a:off x="8911834" y="9544050"/>
            <a:ext cx="464332" cy="473857"/>
            <a:chOff x="0" y="0"/>
            <a:chExt cx="122293" cy="124802"/>
          </a:xfrm>
        </p:grpSpPr>
        <p:sp>
          <p:nvSpPr>
            <p:cNvPr id="31" name="Freeform 31"/>
            <p:cNvSpPr/>
            <p:nvPr/>
          </p:nvSpPr>
          <p:spPr>
            <a:xfrm>
              <a:off x="0" y="0"/>
              <a:ext cx="122293" cy="124802"/>
            </a:xfrm>
            <a:custGeom>
              <a:avLst/>
              <a:gdLst/>
              <a:ahLst/>
              <a:cxnLst/>
              <a:rect l="l" t="t" r="r" b="b"/>
              <a:pathLst>
                <a:path w="122293" h="124802">
                  <a:moveTo>
                    <a:pt x="0" y="0"/>
                  </a:moveTo>
                  <a:lnTo>
                    <a:pt x="122293" y="0"/>
                  </a:lnTo>
                  <a:lnTo>
                    <a:pt x="122293" y="124802"/>
                  </a:lnTo>
                  <a:lnTo>
                    <a:pt x="0" y="124802"/>
                  </a:lnTo>
                  <a:close/>
                </a:path>
              </a:pathLst>
            </a:custGeom>
            <a:solidFill>
              <a:srgbClr val="24225C"/>
            </a:solidFill>
          </p:spPr>
        </p:sp>
        <p:sp>
          <p:nvSpPr>
            <p:cNvPr id="32" name="TextBox 32"/>
            <p:cNvSpPr txBox="1"/>
            <p:nvPr/>
          </p:nvSpPr>
          <p:spPr>
            <a:xfrm>
              <a:off x="0" y="28575"/>
              <a:ext cx="812800" cy="784225"/>
            </a:xfrm>
            <a:prstGeom prst="rect">
              <a:avLst/>
            </a:prstGeom>
          </p:spPr>
          <p:txBody>
            <a:bodyPr lIns="50800" tIns="50800" rIns="50800" bIns="50800" rtlCol="0" anchor="ctr"/>
            <a:lstStyle/>
            <a:p>
              <a:pPr algn="ctr">
                <a:lnSpc>
                  <a:spcPts val="2000"/>
                </a:lnSpc>
              </a:pPr>
              <a:endParaRPr/>
            </a:p>
          </p:txBody>
        </p:sp>
      </p:grpSp>
      <p:pic>
        <p:nvPicPr>
          <p:cNvPr id="33" name="Picture 3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73740" y="9648895"/>
            <a:ext cx="350045" cy="281309"/>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931593" flipV="1">
            <a:off x="-4042864" y="-976172"/>
            <a:ext cx="12234193" cy="9253499"/>
          </a:xfrm>
          <a:prstGeom prst="rect">
            <a:avLst/>
          </a:prstGeom>
        </p:spPr>
      </p:pic>
      <p:pic>
        <p:nvPicPr>
          <p:cNvPr id="35" name="Picture 35"/>
          <p:cNvPicPr>
            <a:picLocks noChangeAspect="1"/>
          </p:cNvPicPr>
          <p:nvPr/>
        </p:nvPicPr>
        <p:blipFill>
          <a:blip r:embed="rId8"/>
          <a:srcRect/>
          <a:stretch>
            <a:fillRect/>
          </a:stretch>
        </p:blipFill>
        <p:spPr>
          <a:xfrm>
            <a:off x="898945" y="2556663"/>
            <a:ext cx="5892936" cy="5841373"/>
          </a:xfrm>
          <a:prstGeom prst="rect">
            <a:avLst/>
          </a:prstGeom>
        </p:spPr>
      </p:pic>
      <p:grpSp>
        <p:nvGrpSpPr>
          <p:cNvPr id="36" name="Group 36"/>
          <p:cNvGrpSpPr/>
          <p:nvPr/>
        </p:nvGrpSpPr>
        <p:grpSpPr>
          <a:xfrm>
            <a:off x="7571573" y="2172441"/>
            <a:ext cx="1101927" cy="1101927"/>
            <a:chOff x="0" y="0"/>
            <a:chExt cx="1469236" cy="1469236"/>
          </a:xfrm>
        </p:grpSpPr>
        <p:grpSp>
          <p:nvGrpSpPr>
            <p:cNvPr id="37" name="Group 37"/>
            <p:cNvGrpSpPr/>
            <p:nvPr/>
          </p:nvGrpSpPr>
          <p:grpSpPr>
            <a:xfrm>
              <a:off x="0" y="0"/>
              <a:ext cx="1469236" cy="1469236"/>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39" name="TextBox 39"/>
              <p:cNvSpPr txBox="1"/>
              <p:nvPr/>
            </p:nvSpPr>
            <p:spPr>
              <a:xfrm>
                <a:off x="76200" y="76200"/>
                <a:ext cx="660400" cy="660400"/>
              </a:xfrm>
              <a:prstGeom prst="rect">
                <a:avLst/>
              </a:prstGeom>
            </p:spPr>
            <p:txBody>
              <a:bodyPr lIns="50800" tIns="50800" rIns="50800" bIns="50800" rtlCol="0" anchor="ctr"/>
              <a:lstStyle/>
              <a:p>
                <a:pPr algn="ctr">
                  <a:lnSpc>
                    <a:spcPts val="1588"/>
                  </a:lnSpc>
                </a:pPr>
                <a:endParaRPr/>
              </a:p>
            </p:txBody>
          </p:sp>
        </p:grpSp>
        <p:pic>
          <p:nvPicPr>
            <p:cNvPr id="40" name="Picture 4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17091" y="362358"/>
              <a:ext cx="835053" cy="797096"/>
            </a:xfrm>
            <a:prstGeom prst="rect">
              <a:avLst/>
            </a:prstGeom>
          </p:spPr>
        </p:pic>
      </p:grpSp>
      <p:grpSp>
        <p:nvGrpSpPr>
          <p:cNvPr id="41" name="Group 41"/>
          <p:cNvGrpSpPr/>
          <p:nvPr/>
        </p:nvGrpSpPr>
        <p:grpSpPr>
          <a:xfrm>
            <a:off x="7571573" y="4485432"/>
            <a:ext cx="1101927" cy="1101927"/>
            <a:chOff x="0" y="0"/>
            <a:chExt cx="1469236" cy="1469236"/>
          </a:xfrm>
        </p:grpSpPr>
        <p:grpSp>
          <p:nvGrpSpPr>
            <p:cNvPr id="42" name="Group 42"/>
            <p:cNvGrpSpPr/>
            <p:nvPr/>
          </p:nvGrpSpPr>
          <p:grpSpPr>
            <a:xfrm>
              <a:off x="0" y="0"/>
              <a:ext cx="1469236" cy="1469236"/>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44" name="TextBox 44"/>
              <p:cNvSpPr txBox="1"/>
              <p:nvPr/>
            </p:nvSpPr>
            <p:spPr>
              <a:xfrm>
                <a:off x="76200" y="76200"/>
                <a:ext cx="660400" cy="660400"/>
              </a:xfrm>
              <a:prstGeom prst="rect">
                <a:avLst/>
              </a:prstGeom>
            </p:spPr>
            <p:txBody>
              <a:bodyPr lIns="50800" tIns="50800" rIns="50800" bIns="50800" rtlCol="0" anchor="ctr"/>
              <a:lstStyle/>
              <a:p>
                <a:pPr algn="ctr">
                  <a:lnSpc>
                    <a:spcPts val="1588"/>
                  </a:lnSpc>
                </a:pPr>
                <a:endParaRPr/>
              </a:p>
            </p:txBody>
          </p:sp>
        </p:grpSp>
        <p:pic>
          <p:nvPicPr>
            <p:cNvPr id="45" name="Picture 4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56531" y="269639"/>
              <a:ext cx="756173" cy="857516"/>
            </a:xfrm>
            <a:prstGeom prst="rect">
              <a:avLst/>
            </a:prstGeom>
          </p:spPr>
        </p:pic>
      </p:grpSp>
      <p:grpSp>
        <p:nvGrpSpPr>
          <p:cNvPr id="46" name="Group 46"/>
          <p:cNvGrpSpPr/>
          <p:nvPr/>
        </p:nvGrpSpPr>
        <p:grpSpPr>
          <a:xfrm>
            <a:off x="7656336" y="6716208"/>
            <a:ext cx="1101927" cy="1101927"/>
            <a:chOff x="0" y="0"/>
            <a:chExt cx="1469236" cy="1469236"/>
          </a:xfrm>
        </p:grpSpPr>
        <p:grpSp>
          <p:nvGrpSpPr>
            <p:cNvPr id="47" name="Group 47"/>
            <p:cNvGrpSpPr/>
            <p:nvPr/>
          </p:nvGrpSpPr>
          <p:grpSpPr>
            <a:xfrm>
              <a:off x="0" y="0"/>
              <a:ext cx="1469236" cy="1469236"/>
              <a:chOff x="0" y="0"/>
              <a:chExt cx="812800" cy="812800"/>
            </a:xfrm>
          </p:grpSpPr>
          <p:sp>
            <p:nvSpPr>
              <p:cNvPr id="48" name="Freeform 4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F0F6"/>
              </a:solidFill>
            </p:spPr>
          </p:sp>
          <p:sp>
            <p:nvSpPr>
              <p:cNvPr id="49" name="TextBox 49"/>
              <p:cNvSpPr txBox="1"/>
              <p:nvPr/>
            </p:nvSpPr>
            <p:spPr>
              <a:xfrm>
                <a:off x="76200" y="76200"/>
                <a:ext cx="660400" cy="660400"/>
              </a:xfrm>
              <a:prstGeom prst="rect">
                <a:avLst/>
              </a:prstGeom>
            </p:spPr>
            <p:txBody>
              <a:bodyPr lIns="50800" tIns="50800" rIns="50800" bIns="50800" rtlCol="0" anchor="ctr"/>
              <a:lstStyle/>
              <a:p>
                <a:pPr algn="ctr">
                  <a:lnSpc>
                    <a:spcPts val="1588"/>
                  </a:lnSpc>
                </a:pPr>
                <a:endParaRPr/>
              </a:p>
            </p:txBody>
          </p:sp>
        </p:grpSp>
        <p:pic>
          <p:nvPicPr>
            <p:cNvPr id="50" name="Picture 5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54888" y="295066"/>
              <a:ext cx="959459" cy="879104"/>
            </a:xfrm>
            <a:prstGeom prst="rect">
              <a:avLst/>
            </a:prstGeom>
          </p:spPr>
        </p:pic>
      </p:grpSp>
      <p:sp>
        <p:nvSpPr>
          <p:cNvPr id="51" name="TextBox 51"/>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Assistant Bold"/>
              </a:rPr>
              <a:t>09/21</a:t>
            </a:r>
          </a:p>
        </p:txBody>
      </p:sp>
      <p:sp>
        <p:nvSpPr>
          <p:cNvPr id="52" name="TextBox 52"/>
          <p:cNvSpPr txBox="1"/>
          <p:nvPr/>
        </p:nvSpPr>
        <p:spPr>
          <a:xfrm>
            <a:off x="8850674" y="2565625"/>
            <a:ext cx="3260203"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a:rPr>
              <a:t>Database : MySQL</a:t>
            </a:r>
          </a:p>
        </p:txBody>
      </p:sp>
      <p:sp>
        <p:nvSpPr>
          <p:cNvPr id="53" name="TextBox 53"/>
          <p:cNvSpPr txBox="1"/>
          <p:nvPr/>
        </p:nvSpPr>
        <p:spPr>
          <a:xfrm>
            <a:off x="8850674" y="4857641"/>
            <a:ext cx="3260203"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a:rPr>
              <a:t>Server : Apache</a:t>
            </a:r>
          </a:p>
        </p:txBody>
      </p:sp>
      <p:sp>
        <p:nvSpPr>
          <p:cNvPr id="54" name="TextBox 54"/>
          <p:cNvSpPr txBox="1"/>
          <p:nvPr/>
        </p:nvSpPr>
        <p:spPr>
          <a:xfrm>
            <a:off x="8860199" y="2869761"/>
            <a:ext cx="8399101" cy="1307505"/>
          </a:xfrm>
          <a:prstGeom prst="rect">
            <a:avLst/>
          </a:prstGeom>
        </p:spPr>
        <p:txBody>
          <a:bodyPr lIns="0" tIns="0" rIns="0" bIns="0" rtlCol="0" anchor="t">
            <a:spAutoFit/>
          </a:bodyPr>
          <a:lstStyle/>
          <a:p>
            <a:pPr algn="just">
              <a:lnSpc>
                <a:spcPts val="2600"/>
              </a:lnSpc>
            </a:pPr>
            <a:r>
              <a:rPr lang="en-US" sz="2000">
                <a:solidFill>
                  <a:srgbClr val="24225C"/>
                </a:solidFill>
                <a:latin typeface="Barlow Light Bold"/>
              </a:rPr>
              <a:t>MySQL adalah salah satu sistem manajemen database yang biasa digunakan untuk mengelola data. MySQL berfungsi untuk membuat dan mengelola berbagai informasi yang ada pada database di dalam sebuah server dengan bahasa pemrograman SQL.</a:t>
            </a:r>
          </a:p>
        </p:txBody>
      </p:sp>
      <p:sp>
        <p:nvSpPr>
          <p:cNvPr id="55" name="TextBox 55"/>
          <p:cNvSpPr txBox="1"/>
          <p:nvPr/>
        </p:nvSpPr>
        <p:spPr>
          <a:xfrm>
            <a:off x="8860199" y="5171182"/>
            <a:ext cx="8399101" cy="1307505"/>
          </a:xfrm>
          <a:prstGeom prst="rect">
            <a:avLst/>
          </a:prstGeom>
        </p:spPr>
        <p:txBody>
          <a:bodyPr lIns="0" tIns="0" rIns="0" bIns="0" rtlCol="0" anchor="t">
            <a:spAutoFit/>
          </a:bodyPr>
          <a:lstStyle/>
          <a:p>
            <a:pPr algn="just">
              <a:lnSpc>
                <a:spcPts val="2600"/>
              </a:lnSpc>
            </a:pPr>
            <a:r>
              <a:rPr lang="en-US" sz="2000">
                <a:solidFill>
                  <a:srgbClr val="24225C"/>
                </a:solidFill>
                <a:latin typeface="Barlow Light"/>
              </a:rPr>
              <a:t>Apache adalah sebuah perangkat lunak web server yang menghubungkan antara server dengan user (browser). Jika Anda mengakses sebuah website melalui URL di browser kemudian muncul tampilan website, bisa jadi itu merupakan hasil kerja dari Apache.</a:t>
            </a:r>
          </a:p>
        </p:txBody>
      </p:sp>
      <p:sp>
        <p:nvSpPr>
          <p:cNvPr id="56" name="TextBox 56"/>
          <p:cNvSpPr txBox="1"/>
          <p:nvPr/>
        </p:nvSpPr>
        <p:spPr>
          <a:xfrm>
            <a:off x="8819423" y="7077467"/>
            <a:ext cx="5089957" cy="332591"/>
          </a:xfrm>
          <a:prstGeom prst="rect">
            <a:avLst/>
          </a:prstGeom>
        </p:spPr>
        <p:txBody>
          <a:bodyPr lIns="0" tIns="0" rIns="0" bIns="0" rtlCol="0" anchor="t">
            <a:spAutoFit/>
          </a:bodyPr>
          <a:lstStyle/>
          <a:p>
            <a:pPr>
              <a:lnSpc>
                <a:spcPts val="2599"/>
              </a:lnSpc>
            </a:pPr>
            <a:r>
              <a:rPr lang="en-US" sz="2599">
                <a:solidFill>
                  <a:srgbClr val="24225C"/>
                </a:solidFill>
                <a:latin typeface="Assistant Bold"/>
              </a:rPr>
              <a:t>Tools : XAMPP, Visual Studio Code</a:t>
            </a:r>
          </a:p>
        </p:txBody>
      </p:sp>
      <p:sp>
        <p:nvSpPr>
          <p:cNvPr id="57" name="TextBox 57"/>
          <p:cNvSpPr txBox="1"/>
          <p:nvPr/>
        </p:nvSpPr>
        <p:spPr>
          <a:xfrm>
            <a:off x="8858872" y="7381483"/>
            <a:ext cx="8400428" cy="1631206"/>
          </a:xfrm>
          <a:prstGeom prst="rect">
            <a:avLst/>
          </a:prstGeom>
        </p:spPr>
        <p:txBody>
          <a:bodyPr lIns="0" tIns="0" rIns="0" bIns="0" rtlCol="0" anchor="t">
            <a:spAutoFit/>
          </a:bodyPr>
          <a:lstStyle/>
          <a:p>
            <a:pPr algn="just">
              <a:lnSpc>
                <a:spcPts val="2600"/>
              </a:lnSpc>
            </a:pPr>
            <a:r>
              <a:rPr lang="en-US" sz="2000">
                <a:solidFill>
                  <a:srgbClr val="24225C"/>
                </a:solidFill>
                <a:latin typeface="Barlow Light"/>
              </a:rPr>
              <a:t>XAMPP adalah perangkat lunak berbasis web server yang bersifat open source (bebas) serta mendukung di berbagai sistem operasi. Visual Studio Code adalah software editor yang powerful, tapi tetap ringan ketika digunakan. Ia bisa dipakai untuk membuat dan mengedit source code berbagai bahasa pemrograman.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1448</Words>
  <Application>Microsoft Office PowerPoint</Application>
  <PresentationFormat>Custom</PresentationFormat>
  <Paragraphs>179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Assistant Bold Bold</vt:lpstr>
      <vt:lpstr>Barlow Light Bold</vt:lpstr>
      <vt:lpstr>Assistant Bold</vt:lpstr>
      <vt:lpstr>Arial</vt:lpstr>
      <vt:lpstr>Assistant Bold Italics</vt:lpstr>
      <vt:lpstr>Barlow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 GEN Z</dc:title>
  <cp:lastModifiedBy>azzahra beladina</cp:lastModifiedBy>
  <cp:revision>2</cp:revision>
  <dcterms:created xsi:type="dcterms:W3CDTF">2006-08-16T00:00:00Z</dcterms:created>
  <dcterms:modified xsi:type="dcterms:W3CDTF">2022-09-08T01:08:46Z</dcterms:modified>
  <dc:identifier>DAFLdZrZNrg</dc:identifier>
</cp:coreProperties>
</file>